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301" r:id="rId3"/>
    <p:sldId id="274" r:id="rId4"/>
    <p:sldId id="299" r:id="rId5"/>
    <p:sldId id="300" r:id="rId6"/>
    <p:sldId id="276" r:id="rId7"/>
    <p:sldId id="272" r:id="rId8"/>
    <p:sldId id="291" r:id="rId9"/>
    <p:sldId id="380" r:id="rId10"/>
    <p:sldId id="264" r:id="rId11"/>
    <p:sldId id="302" r:id="rId12"/>
    <p:sldId id="303" r:id="rId13"/>
    <p:sldId id="26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20" r:id="rId27"/>
    <p:sldId id="322" r:id="rId28"/>
    <p:sldId id="323" r:id="rId29"/>
    <p:sldId id="325" r:id="rId30"/>
    <p:sldId id="328" r:id="rId31"/>
    <p:sldId id="329" r:id="rId32"/>
    <p:sldId id="330" r:id="rId33"/>
    <p:sldId id="331" r:id="rId34"/>
    <p:sldId id="333" r:id="rId35"/>
    <p:sldId id="334" r:id="rId36"/>
    <p:sldId id="335" r:id="rId37"/>
    <p:sldId id="336" r:id="rId38"/>
    <p:sldId id="338" r:id="rId39"/>
    <p:sldId id="350" r:id="rId40"/>
    <p:sldId id="351" r:id="rId41"/>
    <p:sldId id="352" r:id="rId42"/>
    <p:sldId id="353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294" r:id="rId63"/>
    <p:sldId id="365" r:id="rId64"/>
    <p:sldId id="366" r:id="rId65"/>
    <p:sldId id="367" r:id="rId66"/>
    <p:sldId id="368" r:id="rId67"/>
    <p:sldId id="369" r:id="rId68"/>
    <p:sldId id="317" r:id="rId69"/>
    <p:sldId id="318" r:id="rId70"/>
    <p:sldId id="319" r:id="rId71"/>
    <p:sldId id="321" r:id="rId72"/>
    <p:sldId id="324" r:id="rId73"/>
    <p:sldId id="326" r:id="rId74"/>
    <p:sldId id="327" r:id="rId75"/>
    <p:sldId id="332" r:id="rId76"/>
    <p:sldId id="337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4" r:id="rId89"/>
    <p:sldId id="355" r:id="rId90"/>
    <p:sldId id="273" r:id="rId91"/>
    <p:sldId id="298" r:id="rId92"/>
    <p:sldId id="280" r:id="rId93"/>
    <p:sldId id="282" r:id="rId94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66CC"/>
    <a:srgbClr val="00CC00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9873" autoAdjust="0"/>
  </p:normalViewPr>
  <p:slideViewPr>
    <p:cSldViewPr>
      <p:cViewPr varScale="1">
        <p:scale>
          <a:sx n="115" d="100"/>
          <a:sy n="115" d="100"/>
        </p:scale>
        <p:origin x="870" y="114"/>
      </p:cViewPr>
      <p:guideLst>
        <p:guide orient="horz" pos="4319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A4021-8200-4734-95C3-4213F073D815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BEE1D-531E-4743-91EF-F9A1CAAA2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1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9011C-D0F9-4FA0-B187-53DCFA59DB97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2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EFDD-8F2C-4EBB-AEEE-35A72FBCF0BD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CCF-0DB6-4D94-9C16-B2B9AF0624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3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458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2" t="24964" r="20213" b="9629"/>
          <a:stretch/>
        </p:blipFill>
        <p:spPr bwMode="auto">
          <a:xfrm>
            <a:off x="-21428" y="0"/>
            <a:ext cx="91123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18000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4324350" y="6486525"/>
            <a:ext cx="434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fld id="{5945B6F3-5D03-47E1-8599-461D566A8419}" type="slidenum">
              <a:rPr kumimoji="0" lang="en-US" altLang="ko-KR" sz="1600" b="1" i="1">
                <a:solidFill>
                  <a:schemeClr val="tx2"/>
                </a:solidFill>
                <a:latin typeface="+mn-lt"/>
                <a:ea typeface="맑은 고딕" pitchFamily="50" charset="-127"/>
                <a:cs typeface="Arial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kumimoji="0" lang="en-US" altLang="ko-KR" sz="1600" b="1" i="1" dirty="0">
              <a:solidFill>
                <a:schemeClr val="tx2"/>
              </a:solidFill>
              <a:latin typeface="+mn-lt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6478588"/>
            <a:ext cx="1633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7"/>
          <p:cNvSpPr txBox="1">
            <a:spLocks noChangeArrowheads="1"/>
          </p:cNvSpPr>
          <p:nvPr userDrawn="1"/>
        </p:nvSpPr>
        <p:spPr bwMode="auto">
          <a:xfrm>
            <a:off x="7978775" y="6502400"/>
            <a:ext cx="962123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kumimoji="0" lang="en-US" altLang="ko-KR" sz="1000" b="1" dirty="0" smtClean="0">
                <a:solidFill>
                  <a:srgbClr val="CC3300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09272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3" y="0"/>
            <a:ext cx="9067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ko-KR" altLang="en-US" sz="2800" b="1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4323670" y="6486524"/>
            <a:ext cx="4363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fld id="{5945B6F3-5D03-47E1-8599-461D566A8419}" type="slidenum">
              <a:rPr kumimoji="0" lang="en-US" altLang="ko-KR" sz="1600" b="1" i="1">
                <a:solidFill>
                  <a:schemeClr val="tx2"/>
                </a:solidFill>
                <a:latin typeface="+mj-lt"/>
                <a:ea typeface="맑은 고딕" pitchFamily="50" charset="-127"/>
                <a:cs typeface="Arial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kumimoji="0" lang="en-US" altLang="ko-KR" sz="1600" b="1" i="1" dirty="0">
              <a:solidFill>
                <a:schemeClr val="tx2"/>
              </a:solidFill>
              <a:latin typeface="+mj-lt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 userDrawn="1"/>
        </p:nvSpPr>
        <p:spPr bwMode="auto">
          <a:xfrm>
            <a:off x="7978776" y="6486524"/>
            <a:ext cx="966290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ko-KR" sz="1200" b="1" dirty="0" smtClean="0">
                <a:solidFill>
                  <a:srgbClr val="CC3300"/>
                </a:solidFill>
                <a:latin typeface="+mj-lt"/>
              </a:rPr>
              <a:t>Confidential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6" y="6486524"/>
            <a:ext cx="1554254" cy="3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V="1">
            <a:off x="-2003864" y="2575190"/>
            <a:ext cx="581227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 userDrawn="1"/>
        </p:nvSpPr>
        <p:spPr>
          <a:xfrm>
            <a:off x="482505" y="3475190"/>
            <a:ext cx="864096" cy="457866"/>
          </a:xfrm>
          <a:prstGeom prst="ellipse">
            <a:avLst/>
          </a:prstGeom>
          <a:solidFill>
            <a:srgbClr val="EE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38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3EFDD-8F2C-4EBB-AEEE-35A72FBCF0BD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ECCF-0DB6-4D94-9C16-B2B9AF0624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9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61.png"/><Relationship Id="rId7" Type="http://schemas.openxmlformats.org/officeDocument/2006/relationships/image" Target="../media/image165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4.jpg"/><Relationship Id="rId5" Type="http://schemas.openxmlformats.org/officeDocument/2006/relationships/image" Target="../media/image163.jpg"/><Relationship Id="rId4" Type="http://schemas.openxmlformats.org/officeDocument/2006/relationships/image" Target="../media/image162.jpeg"/><Relationship Id="rId9" Type="http://schemas.openxmlformats.org/officeDocument/2006/relationships/image" Target="../media/image16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1825660"/>
            <a:ext cx="6984775" cy="1603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lang="ko-KR" altLang="en-US" sz="2800" b="1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3600" dirty="0" smtClean="0">
                <a:solidFill>
                  <a:schemeClr val="accent2"/>
                </a:solidFill>
              </a:rPr>
              <a:t>부품 평가 기준서</a:t>
            </a:r>
            <a:endParaRPr lang="en-US" altLang="ko-KR" sz="3600" dirty="0" smtClean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31" y="5241974"/>
            <a:ext cx="2952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3P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2019. 05. 14.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542" y="3212976"/>
            <a:ext cx="3348370" cy="887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lang="ko-KR" altLang="en-US" sz="2800" b="1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</a:rPr>
              <a:t>TC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222" y="6131576"/>
            <a:ext cx="129614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Ver. </a:t>
            </a:r>
            <a:r>
              <a:rPr lang="en-US" altLang="ko-KR" sz="1400" b="1" dirty="0" smtClean="0">
                <a:latin typeface="맑은 고딕" pitchFamily="50" charset="-127"/>
              </a:rPr>
              <a:t>39.19.0</a:t>
            </a:r>
            <a:endParaRPr lang="ko-KR" altLang="en-US" sz="1400" b="1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07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평가목적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HW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장착 확인 및 포장 제거 후 </a:t>
            </a:r>
            <a:r>
              <a:rPr lang="ko-KR" altLang="en-US" sz="1000" b="1" dirty="0">
                <a:solidFill>
                  <a:schemeClr val="tx1"/>
                </a:solidFill>
              </a:rPr>
              <a:t>외형으로는 컴퓨터 용도 구별 불가능에 따른 컴퓨터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식별 용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TAG</a:t>
            </a: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  평가방법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    ① </a:t>
            </a:r>
            <a:r>
              <a:rPr lang="en-US" altLang="ko-KR" sz="1000" b="1" dirty="0" err="1">
                <a:solidFill>
                  <a:schemeClr val="tx1"/>
                </a:solidFill>
              </a:rPr>
              <a:t>Hilscher</a:t>
            </a:r>
            <a:r>
              <a:rPr lang="en-US" altLang="ko-KR" sz="1000" b="1" dirty="0">
                <a:solidFill>
                  <a:schemeClr val="tx1"/>
                </a:solidFill>
              </a:rPr>
              <a:t>, CIF50-DNM PCI CARD : </a:t>
            </a:r>
            <a:r>
              <a:rPr lang="ko-KR" altLang="en-US" sz="1000" b="1" dirty="0">
                <a:solidFill>
                  <a:schemeClr val="tx1"/>
                </a:solidFill>
              </a:rPr>
              <a:t>모델명과 장착 상태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배치를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② </a:t>
            </a:r>
            <a:r>
              <a:rPr lang="en-US" altLang="ko-KR" sz="1000" b="1" dirty="0">
                <a:solidFill>
                  <a:schemeClr val="tx1"/>
                </a:solidFill>
              </a:rPr>
              <a:t>DEVICE NET CONNECTOR (CIF50-DNM PCI CARD </a:t>
            </a:r>
            <a:r>
              <a:rPr lang="ko-KR" altLang="en-US" sz="1000" b="1" dirty="0">
                <a:solidFill>
                  <a:schemeClr val="tx1"/>
                </a:solidFill>
              </a:rPr>
              <a:t>용</a:t>
            </a:r>
            <a:r>
              <a:rPr lang="en-US" altLang="ko-KR" sz="1000" b="1" dirty="0">
                <a:solidFill>
                  <a:schemeClr val="tx1"/>
                </a:solidFill>
              </a:rPr>
              <a:t>) : CONNECTOR TYPE</a:t>
            </a:r>
            <a:r>
              <a:rPr lang="ko-KR" altLang="en-US" sz="1000" b="1" dirty="0">
                <a:solidFill>
                  <a:schemeClr val="tx1"/>
                </a:solidFill>
              </a:rPr>
              <a:t>과 장착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③ </a:t>
            </a:r>
            <a:r>
              <a:rPr lang="en-US" altLang="ko-KR" sz="1000" b="1" dirty="0">
                <a:solidFill>
                  <a:schemeClr val="tx1"/>
                </a:solidFill>
              </a:rPr>
              <a:t>USB 1 PORT </a:t>
            </a:r>
            <a:r>
              <a:rPr lang="ko-KR" altLang="en-US" sz="1000" b="1" dirty="0">
                <a:solidFill>
                  <a:schemeClr val="tx1"/>
                </a:solidFill>
              </a:rPr>
              <a:t>내부 </a:t>
            </a:r>
            <a:r>
              <a:rPr lang="en-US" altLang="ko-KR" sz="1000" b="1" dirty="0">
                <a:solidFill>
                  <a:schemeClr val="tx1"/>
                </a:solidFill>
              </a:rPr>
              <a:t>CABLE : CABLE </a:t>
            </a:r>
            <a:r>
              <a:rPr lang="ko-KR" altLang="en-US" sz="1000" b="1" dirty="0">
                <a:solidFill>
                  <a:schemeClr val="tx1"/>
                </a:solidFill>
              </a:rPr>
              <a:t>결선과 배치 상태 육안 확인 </a:t>
            </a:r>
            <a:r>
              <a:rPr lang="en-US" altLang="ko-KR" sz="1000" b="1" dirty="0">
                <a:solidFill>
                  <a:schemeClr val="tx1"/>
                </a:solidFill>
              </a:rPr>
              <a:t>USB </a:t>
            </a:r>
            <a:r>
              <a:rPr lang="ko-KR" altLang="en-US" sz="1000" b="1" dirty="0">
                <a:solidFill>
                  <a:schemeClr val="tx1"/>
                </a:solidFill>
              </a:rPr>
              <a:t>내부 </a:t>
            </a:r>
            <a:r>
              <a:rPr lang="en-US" altLang="ko-KR" sz="1000" b="1" dirty="0">
                <a:solidFill>
                  <a:schemeClr val="tx1"/>
                </a:solidFill>
              </a:rPr>
              <a:t>CABLE 1 PORT</a:t>
            </a:r>
            <a:r>
              <a:rPr lang="ko-KR" altLang="en-US" sz="1000" b="1" dirty="0">
                <a:solidFill>
                  <a:schemeClr val="tx1"/>
                </a:solidFill>
              </a:rPr>
              <a:t>와 방향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④ </a:t>
            </a:r>
            <a:r>
              <a:rPr lang="en-US" altLang="ko-KR" sz="1000" b="1" dirty="0">
                <a:solidFill>
                  <a:schemeClr val="tx1"/>
                </a:solidFill>
              </a:rPr>
              <a:t>RAM :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⑤ </a:t>
            </a:r>
            <a:r>
              <a:rPr lang="en-US" altLang="ko-KR" sz="1000" b="1" dirty="0">
                <a:solidFill>
                  <a:schemeClr val="tx1"/>
                </a:solidFill>
              </a:rPr>
              <a:t>SSD : 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⑥ </a:t>
            </a:r>
            <a:r>
              <a:rPr lang="en-US" altLang="ko-KR" sz="1000" b="1" dirty="0">
                <a:solidFill>
                  <a:schemeClr val="tx1"/>
                </a:solidFill>
              </a:rPr>
              <a:t>ODD : 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⑦ </a:t>
            </a:r>
            <a:r>
              <a:rPr lang="en-US" altLang="ko-KR" sz="1000" b="1" dirty="0">
                <a:solidFill>
                  <a:schemeClr val="tx1"/>
                </a:solidFill>
              </a:rPr>
              <a:t>VGA Card </a:t>
            </a:r>
            <a:r>
              <a:rPr lang="ko-KR" altLang="en-US" sz="1000" b="1" dirty="0">
                <a:solidFill>
                  <a:schemeClr val="tx1"/>
                </a:solidFill>
              </a:rPr>
              <a:t>추가 </a:t>
            </a:r>
            <a:r>
              <a:rPr lang="en-US" altLang="ko-KR" sz="1000" b="1" dirty="0">
                <a:solidFill>
                  <a:schemeClr val="tx1"/>
                </a:solidFill>
              </a:rPr>
              <a:t>: 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  <a:r>
              <a:rPr lang="en-US" altLang="ko-KR" sz="1000" b="1" dirty="0">
                <a:solidFill>
                  <a:schemeClr val="tx1"/>
                </a:solidFill>
              </a:rPr>
              <a:t>.  </a:t>
            </a:r>
            <a:r>
              <a:rPr lang="ko-KR" altLang="en-US" sz="1000" b="1" dirty="0">
                <a:solidFill>
                  <a:schemeClr val="tx1"/>
                </a:solidFill>
              </a:rPr>
              <a:t>내장 </a:t>
            </a:r>
            <a:r>
              <a:rPr lang="en-US" altLang="ko-KR" sz="1000" b="1" dirty="0">
                <a:solidFill>
                  <a:schemeClr val="tx1"/>
                </a:solidFill>
              </a:rPr>
              <a:t>VGA  Block </a:t>
            </a:r>
            <a:r>
              <a:rPr lang="ko-KR" altLang="en-US" sz="1000" b="1" dirty="0">
                <a:solidFill>
                  <a:schemeClr val="tx1"/>
                </a:solidFill>
              </a:rPr>
              <a:t>처리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⑧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LAN </a:t>
            </a:r>
            <a:r>
              <a:rPr lang="en-US" altLang="ko-KR" sz="1000" b="1" dirty="0">
                <a:solidFill>
                  <a:schemeClr val="tx1"/>
                </a:solidFill>
              </a:rPr>
              <a:t>Card </a:t>
            </a:r>
            <a:r>
              <a:rPr lang="ko-KR" altLang="en-US" sz="1000" b="1" dirty="0">
                <a:solidFill>
                  <a:schemeClr val="tx1"/>
                </a:solidFill>
              </a:rPr>
              <a:t>추가 </a:t>
            </a:r>
            <a:r>
              <a:rPr lang="en-US" altLang="ko-KR" sz="1000" b="1" dirty="0">
                <a:solidFill>
                  <a:schemeClr val="tx1"/>
                </a:solidFill>
              </a:rPr>
              <a:t>:  </a:t>
            </a:r>
            <a:r>
              <a:rPr lang="ko-KR" altLang="en-US" sz="1000" b="1" dirty="0">
                <a:solidFill>
                  <a:schemeClr val="tx1"/>
                </a:solidFill>
              </a:rPr>
              <a:t>장착 육안 확인</a:t>
            </a:r>
            <a:r>
              <a:rPr lang="en-US" altLang="ko-KR" sz="1000" b="1" dirty="0">
                <a:solidFill>
                  <a:schemeClr val="tx1"/>
                </a:solidFill>
              </a:rPr>
              <a:t>(CTC </a:t>
            </a:r>
            <a:r>
              <a:rPr lang="ko-KR" altLang="en-US" sz="1000" b="1" dirty="0">
                <a:solidFill>
                  <a:schemeClr val="tx1"/>
                </a:solidFill>
              </a:rPr>
              <a:t>전용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30" idx="3"/>
          </p:cNvCxnSpPr>
          <p:nvPr/>
        </p:nvCxnSpPr>
        <p:spPr>
          <a:xfrm>
            <a:off x="1727504" y="105271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&amp; </a:t>
            </a:r>
            <a:r>
              <a:rPr lang="ko-KR" altLang="en-US" sz="1200" b="1" dirty="0">
                <a:solidFill>
                  <a:srgbClr val="FFFF00"/>
                </a:solidFill>
              </a:rPr>
              <a:t>식별 </a:t>
            </a:r>
            <a:r>
              <a:rPr lang="en-US" altLang="ko-KR" sz="1200" b="1" dirty="0">
                <a:solidFill>
                  <a:srgbClr val="FFFF00"/>
                </a:solidFill>
              </a:rPr>
              <a:t>TAG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981" y="3107004"/>
            <a:ext cx="6850942" cy="3216924"/>
            <a:chOff x="1983790" y="3057126"/>
            <a:chExt cx="6850942" cy="3216924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2076" y="3274429"/>
              <a:ext cx="1884148" cy="280086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5342127"/>
              <a:ext cx="1534698" cy="55147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197" y="3274429"/>
              <a:ext cx="905559" cy="103970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013" y="3274429"/>
              <a:ext cx="857209" cy="109637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901" y="5513150"/>
              <a:ext cx="1363816" cy="7609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663" y="4480808"/>
              <a:ext cx="1067907" cy="85165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3274429"/>
              <a:ext cx="1814460" cy="8918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12122" y="305712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983790" y="305712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453868" y="533246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898786" y="508545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70647" y="4300123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⑦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760683" y="305712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⑧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87617" y="3274429"/>
              <a:ext cx="648479" cy="7306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036306" y="4043114"/>
              <a:ext cx="383163" cy="2570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99261" y="4819696"/>
              <a:ext cx="308843" cy="2570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501976" y="4236575"/>
              <a:ext cx="265717" cy="8401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488727" y="3310410"/>
              <a:ext cx="349316" cy="8386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stCxn id="11" idx="1"/>
            </p:cNvCxnSpPr>
            <p:nvPr/>
          </p:nvCxnSpPr>
          <p:spPr>
            <a:xfrm flipH="1">
              <a:off x="4446756" y="3639747"/>
              <a:ext cx="340861" cy="52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4" idx="1"/>
            </p:cNvCxnSpPr>
            <p:nvPr/>
          </p:nvCxnSpPr>
          <p:spPr>
            <a:xfrm flipH="1">
              <a:off x="3134682" y="3555840"/>
              <a:ext cx="391592" cy="1645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3526274" y="3399649"/>
              <a:ext cx="234264" cy="3123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화살표 연결선 74"/>
            <p:cNvCxnSpPr>
              <a:endCxn id="67" idx="3"/>
            </p:cNvCxnSpPr>
            <p:nvPr/>
          </p:nvCxnSpPr>
          <p:spPr>
            <a:xfrm flipH="1">
              <a:off x="3840570" y="4189193"/>
              <a:ext cx="1189620" cy="71744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endCxn id="66" idx="3"/>
            </p:cNvCxnSpPr>
            <p:nvPr/>
          </p:nvCxnSpPr>
          <p:spPr>
            <a:xfrm flipH="1">
              <a:off x="4039717" y="4962077"/>
              <a:ext cx="1172279" cy="9315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>
              <a:stCxn id="71" idx="3"/>
              <a:endCxn id="63" idx="0"/>
            </p:cNvCxnSpPr>
            <p:nvPr/>
          </p:nvCxnSpPr>
          <p:spPr>
            <a:xfrm>
              <a:off x="5767693" y="4656640"/>
              <a:ext cx="2163944" cy="6854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endCxn id="68" idx="1"/>
            </p:cNvCxnSpPr>
            <p:nvPr/>
          </p:nvCxnSpPr>
          <p:spPr>
            <a:xfrm>
              <a:off x="5828232" y="3679593"/>
              <a:ext cx="1192040" cy="407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80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평가방법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    ① </a:t>
            </a:r>
            <a:r>
              <a:rPr lang="ko-KR" altLang="en-US" sz="1000" b="1" dirty="0">
                <a:solidFill>
                  <a:schemeClr val="tx1"/>
                </a:solidFill>
              </a:rPr>
              <a:t>컴퓨터 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면에 사용 포트 상태 육안 확인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② 컴퓨터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좌측 면에 </a:t>
            </a:r>
            <a:r>
              <a:rPr lang="ko-KR" altLang="en-US" sz="1000" b="1" dirty="0">
                <a:solidFill>
                  <a:schemeClr val="tx1"/>
                </a:solidFill>
              </a:rPr>
              <a:t>납품 컴퓨터 관리용 시리얼 번호 </a:t>
            </a:r>
            <a:r>
              <a:rPr lang="en-US" altLang="ko-KR" sz="1000" b="1" dirty="0">
                <a:solidFill>
                  <a:schemeClr val="tx1"/>
                </a:solidFill>
              </a:rPr>
              <a:t>Tag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부착 위치와 </a:t>
            </a:r>
            <a:r>
              <a:rPr lang="ko-KR" altLang="en-US" sz="1000" b="1" dirty="0">
                <a:solidFill>
                  <a:schemeClr val="tx1"/>
                </a:solidFill>
              </a:rPr>
              <a:t>육안 식별 상태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③ 컴퓨터 윗면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시리얼 포트 </a:t>
            </a:r>
            <a:r>
              <a:rPr lang="ko-KR" altLang="en-US" sz="1000" b="1" dirty="0">
                <a:solidFill>
                  <a:schemeClr val="tx1"/>
                </a:solidFill>
              </a:rPr>
              <a:t>앞쪽에 </a:t>
            </a:r>
            <a:r>
              <a:rPr lang="en-US" altLang="ko-KR" sz="1000" b="1" dirty="0">
                <a:solidFill>
                  <a:schemeClr val="tx1"/>
                </a:solidFill>
              </a:rPr>
              <a:t>Product Key </a:t>
            </a:r>
            <a:r>
              <a:rPr lang="ko-KR" altLang="en-US" sz="1000" b="1" dirty="0">
                <a:solidFill>
                  <a:schemeClr val="tx1"/>
                </a:solidFill>
              </a:rPr>
              <a:t>부착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④ 컴퓨터 우측면에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식별 용 </a:t>
            </a:r>
            <a:r>
              <a:rPr lang="ko-KR" altLang="en-US" sz="1000" b="1" dirty="0">
                <a:solidFill>
                  <a:schemeClr val="tx1"/>
                </a:solidFill>
              </a:rPr>
              <a:t>내용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기입 후 </a:t>
            </a:r>
            <a:r>
              <a:rPr lang="ko-KR" altLang="en-US" sz="1000" b="1" dirty="0">
                <a:solidFill>
                  <a:schemeClr val="tx1"/>
                </a:solidFill>
              </a:rPr>
              <a:t>부착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⑤ 외장 </a:t>
            </a:r>
            <a:r>
              <a:rPr lang="en-US" altLang="ko-KR" sz="1000" b="1" dirty="0">
                <a:solidFill>
                  <a:schemeClr val="tx1"/>
                </a:solidFill>
              </a:rPr>
              <a:t>VGA Port </a:t>
            </a:r>
            <a:r>
              <a:rPr lang="ko-KR" altLang="en-US" sz="1000" b="1" dirty="0">
                <a:solidFill>
                  <a:schemeClr val="tx1"/>
                </a:solidFill>
              </a:rPr>
              <a:t>와 </a:t>
            </a:r>
            <a:r>
              <a:rPr lang="ko-KR" altLang="en-US" sz="1000" b="1" dirty="0" err="1">
                <a:solidFill>
                  <a:schemeClr val="tx1"/>
                </a:solidFill>
              </a:rPr>
              <a:t>혼돈되지</a:t>
            </a:r>
            <a:r>
              <a:rPr lang="ko-KR" altLang="en-US" sz="1000" b="1" dirty="0">
                <a:solidFill>
                  <a:schemeClr val="tx1"/>
                </a:solidFill>
              </a:rPr>
              <a:t> 않게</a:t>
            </a:r>
            <a:r>
              <a:rPr lang="en-US" altLang="ko-KR" sz="1000" b="1" dirty="0">
                <a:solidFill>
                  <a:schemeClr val="tx1"/>
                </a:solidFill>
              </a:rPr>
              <a:t>,  </a:t>
            </a:r>
            <a:r>
              <a:rPr lang="ko-KR" altLang="en-US" sz="1000" b="1" dirty="0">
                <a:solidFill>
                  <a:schemeClr val="tx1"/>
                </a:solidFill>
              </a:rPr>
              <a:t>사용하지 않는 내장 </a:t>
            </a:r>
            <a:r>
              <a:rPr lang="en-US" altLang="ko-KR" sz="1000" b="1" dirty="0">
                <a:solidFill>
                  <a:schemeClr val="tx1"/>
                </a:solidFill>
              </a:rPr>
              <a:t>VGA Port Block </a:t>
            </a:r>
            <a:r>
              <a:rPr lang="ko-KR" altLang="en-US" sz="1000" b="1" dirty="0">
                <a:solidFill>
                  <a:schemeClr val="tx1"/>
                </a:solidFill>
              </a:rPr>
              <a:t>설치</a:t>
            </a:r>
            <a:r>
              <a:rPr lang="en-US" altLang="ko-KR" sz="1000" b="1" dirty="0">
                <a:solidFill>
                  <a:schemeClr val="tx1"/>
                </a:solidFill>
              </a:rPr>
              <a:t>. (</a:t>
            </a:r>
            <a:r>
              <a:rPr lang="ko-KR" altLang="en-US" sz="1000" b="1" dirty="0">
                <a:solidFill>
                  <a:schemeClr val="tx1"/>
                </a:solidFill>
              </a:rPr>
              <a:t>차후 예정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⑥ Inside </a:t>
            </a:r>
            <a:r>
              <a:rPr lang="en-US" altLang="ko-KR" sz="1000" b="1" dirty="0">
                <a:solidFill>
                  <a:schemeClr val="tx1"/>
                </a:solidFill>
              </a:rPr>
              <a:t>USB </a:t>
            </a:r>
            <a:r>
              <a:rPr lang="ko-KR" altLang="en-US" sz="1000" b="1" dirty="0">
                <a:solidFill>
                  <a:schemeClr val="tx1"/>
                </a:solidFill>
              </a:rPr>
              <a:t>포트에  </a:t>
            </a:r>
            <a:r>
              <a:rPr lang="en-US" altLang="ko-KR" sz="1000" b="1" dirty="0">
                <a:solidFill>
                  <a:schemeClr val="tx1"/>
                </a:solidFill>
              </a:rPr>
              <a:t>USB </a:t>
            </a:r>
            <a:r>
              <a:rPr lang="ko-KR" altLang="en-US" sz="1000" b="1" dirty="0">
                <a:solidFill>
                  <a:schemeClr val="tx1"/>
                </a:solidFill>
              </a:rPr>
              <a:t>마우스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키보드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장착 시 마우스 포인터 및 </a:t>
            </a:r>
            <a:r>
              <a:rPr lang="ko-KR" altLang="en-US" sz="1000" b="1" dirty="0">
                <a:solidFill>
                  <a:schemeClr val="tx1"/>
                </a:solidFill>
              </a:rPr>
              <a:t>키보드 작동상태를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05271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545475" y="3060000"/>
            <a:ext cx="5853250" cy="3112459"/>
            <a:chOff x="2535174" y="2293856"/>
            <a:chExt cx="5853250" cy="3112459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46" y="2541685"/>
              <a:ext cx="4352925" cy="59800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074992" y="229385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026" y="3320027"/>
              <a:ext cx="2487681" cy="106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719" y="3339077"/>
              <a:ext cx="1567070" cy="1034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직사각형 73"/>
            <p:cNvSpPr/>
            <p:nvPr/>
          </p:nvSpPr>
          <p:spPr>
            <a:xfrm>
              <a:off x="3715823" y="3573064"/>
              <a:ext cx="911179" cy="3123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404956" y="329793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15687" y="35445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858968" y="4675680"/>
              <a:ext cx="5529456" cy="7306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137670" y="3819841"/>
              <a:ext cx="1380363" cy="5162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975734" y="4730518"/>
              <a:ext cx="5311478" cy="600489"/>
              <a:chOff x="3056786" y="4739203"/>
              <a:chExt cx="5311478" cy="600489"/>
            </a:xfrm>
          </p:grpSpPr>
          <p:pic>
            <p:nvPicPr>
              <p:cNvPr id="53" name="Picture 94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4441" y="4739203"/>
                <a:ext cx="1081709" cy="600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94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6786" y="4836937"/>
                <a:ext cx="837372" cy="405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4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088" y="4797595"/>
                <a:ext cx="989771" cy="483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94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3789" y="4808362"/>
                <a:ext cx="970722" cy="462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6081" y="4739203"/>
                <a:ext cx="1072183" cy="600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9" name="직사각형 58"/>
            <p:cNvSpPr/>
            <p:nvPr/>
          </p:nvSpPr>
          <p:spPr>
            <a:xfrm>
              <a:off x="2535174" y="441957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&amp; </a:t>
            </a:r>
            <a:r>
              <a:rPr lang="ko-KR" altLang="en-US" sz="1200" b="1" dirty="0">
                <a:solidFill>
                  <a:srgbClr val="FFFF00"/>
                </a:solidFill>
              </a:rPr>
              <a:t>식별 </a:t>
            </a:r>
            <a:r>
              <a:rPr lang="en-US" altLang="ko-KR" sz="1200" b="1" dirty="0">
                <a:solidFill>
                  <a:srgbClr val="FFFF00"/>
                </a:solidFill>
              </a:rPr>
              <a:t>TAG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평가방법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    ① </a:t>
            </a:r>
            <a:r>
              <a:rPr lang="en-US" altLang="ko-KR" sz="1000" b="1" dirty="0">
                <a:solidFill>
                  <a:schemeClr val="tx1"/>
                </a:solidFill>
              </a:rPr>
              <a:t>Power On</a:t>
            </a:r>
            <a:r>
              <a:rPr lang="ko-KR" altLang="en-US" sz="1000" b="1" dirty="0">
                <a:solidFill>
                  <a:schemeClr val="tx1"/>
                </a:solidFill>
              </a:rPr>
              <a:t>시 점등되는 램프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② </a:t>
            </a:r>
            <a:r>
              <a:rPr lang="en-US" altLang="ko-KR" sz="1000" b="1" dirty="0">
                <a:solidFill>
                  <a:schemeClr val="tx1"/>
                </a:solidFill>
              </a:rPr>
              <a:t>SSD </a:t>
            </a:r>
            <a:r>
              <a:rPr lang="ko-KR" altLang="en-US" sz="1000" b="1" dirty="0">
                <a:solidFill>
                  <a:schemeClr val="tx1"/>
                </a:solidFill>
              </a:rPr>
              <a:t>읽기 및 쓰기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작동 점등 </a:t>
            </a:r>
            <a:r>
              <a:rPr lang="ko-KR" altLang="en-US" sz="1000" b="1" dirty="0">
                <a:solidFill>
                  <a:schemeClr val="tx1"/>
                </a:solidFill>
              </a:rPr>
              <a:t>램프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③ </a:t>
            </a:r>
            <a:r>
              <a:rPr lang="en-US" altLang="ko-KR" sz="1000" b="1" dirty="0">
                <a:solidFill>
                  <a:schemeClr val="tx1"/>
                </a:solidFill>
              </a:rPr>
              <a:t>CIF50-DNM  Card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작동 점등 </a:t>
            </a:r>
            <a:r>
              <a:rPr lang="ko-KR" altLang="en-US" sz="1000" b="1" dirty="0">
                <a:solidFill>
                  <a:schemeClr val="tx1"/>
                </a:solidFill>
              </a:rPr>
              <a:t>램프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④ </a:t>
            </a:r>
            <a:r>
              <a:rPr lang="ko-KR" altLang="en-US" sz="1000" b="1" dirty="0" err="1">
                <a:solidFill>
                  <a:schemeClr val="tx1"/>
                </a:solidFill>
              </a:rPr>
              <a:t>랜포트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정상 </a:t>
            </a:r>
            <a:r>
              <a:rPr lang="ko-KR" altLang="en-US" sz="1000" b="1" dirty="0">
                <a:solidFill>
                  <a:schemeClr val="tx1"/>
                </a:solidFill>
              </a:rPr>
              <a:t>작동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점등 램프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⑤ </a:t>
            </a:r>
            <a:r>
              <a:rPr lang="en-US" altLang="ko-KR" sz="1000" b="1" dirty="0">
                <a:solidFill>
                  <a:schemeClr val="tx1"/>
                </a:solidFill>
              </a:rPr>
              <a:t>SATA </a:t>
            </a:r>
            <a:r>
              <a:rPr lang="ko-KR" altLang="en-US" sz="1000" b="1" dirty="0" err="1">
                <a:solidFill>
                  <a:schemeClr val="tx1"/>
                </a:solidFill>
              </a:rPr>
              <a:t>백플랜</a:t>
            </a:r>
            <a:r>
              <a:rPr lang="ko-KR" altLang="en-US" sz="1000" b="1" dirty="0">
                <a:solidFill>
                  <a:schemeClr val="tx1"/>
                </a:solidFill>
              </a:rPr>
              <a:t> 점퍼 위치가 사진 같이 정상적인지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</a:t>
            </a:r>
            <a:r>
              <a:rPr lang="ko-KR" altLang="en-US" sz="1000" b="1" dirty="0">
                <a:solidFill>
                  <a:schemeClr val="tx1"/>
                </a:solidFill>
              </a:rPr>
              <a:t>⑥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SATA </a:t>
            </a:r>
            <a:r>
              <a:rPr lang="ko-KR" altLang="en-US" sz="1000" b="1" dirty="0" err="1">
                <a:solidFill>
                  <a:schemeClr val="tx1"/>
                </a:solidFill>
              </a:rPr>
              <a:t>백플랜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SSD 0/1 LED</a:t>
            </a:r>
            <a:r>
              <a:rPr lang="ko-KR" altLang="en-US" sz="1000" b="1" dirty="0">
                <a:solidFill>
                  <a:schemeClr val="tx1"/>
                </a:solidFill>
              </a:rPr>
              <a:t>가 정상적으로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점등하는지 확인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05271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492284" y="2502421"/>
            <a:ext cx="5959632" cy="3811005"/>
            <a:chOff x="2659938" y="2452543"/>
            <a:chExt cx="5959632" cy="381100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833" y="4319505"/>
              <a:ext cx="4081759" cy="7514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731" y="3429572"/>
              <a:ext cx="1479954" cy="67689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290" y="3429572"/>
              <a:ext cx="1128839" cy="81521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2452543"/>
              <a:ext cx="5785626" cy="7720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7216843" y="3293417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829472" y="2613852"/>
              <a:ext cx="1238472" cy="5271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18873" y="335061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17650" y="405871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50300" y="4366154"/>
              <a:ext cx="277884" cy="3226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380313" y="2553015"/>
              <a:ext cx="864096" cy="5162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343399" y="411757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직선 화살표 연결선 37"/>
            <p:cNvCxnSpPr>
              <a:stCxn id="74" idx="2"/>
            </p:cNvCxnSpPr>
            <p:nvPr/>
          </p:nvCxnSpPr>
          <p:spPr>
            <a:xfrm>
              <a:off x="3448708" y="3140967"/>
              <a:ext cx="85663" cy="3600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3448708" y="3610981"/>
              <a:ext cx="547228" cy="5271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/>
            <p:cNvCxnSpPr>
              <a:endCxn id="41" idx="0"/>
            </p:cNvCxnSpPr>
            <p:nvPr/>
          </p:nvCxnSpPr>
          <p:spPr>
            <a:xfrm>
              <a:off x="7850400" y="3135913"/>
              <a:ext cx="76919" cy="3906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7571397" y="3526594"/>
              <a:ext cx="711843" cy="5271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16413" y="4366154"/>
              <a:ext cx="798123" cy="6581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938" y="5198824"/>
              <a:ext cx="2915185" cy="967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535" y="5188770"/>
              <a:ext cx="2184035" cy="1074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7346311" y="499769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⑥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749917" y="5264572"/>
              <a:ext cx="277884" cy="3226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679330" y="539036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⑤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013183" y="5716536"/>
              <a:ext cx="277884" cy="3226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&amp; </a:t>
            </a:r>
            <a:r>
              <a:rPr lang="ko-KR" altLang="en-US" sz="1200" b="1" dirty="0">
                <a:solidFill>
                  <a:srgbClr val="FFFF00"/>
                </a:solidFill>
              </a:rPr>
              <a:t>식별 </a:t>
            </a:r>
            <a:r>
              <a:rPr lang="en-US" altLang="ko-KR" sz="1200" b="1" dirty="0">
                <a:solidFill>
                  <a:srgbClr val="FFFF00"/>
                </a:solidFill>
              </a:rPr>
              <a:t>TAG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목적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운영을 최적화 하기 위한 목적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시스템에 시간 및 날짜 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② BIOS Version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및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Build Data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650239" y="2407653"/>
            <a:ext cx="3643723" cy="3710975"/>
            <a:chOff x="3563888" y="2432592"/>
            <a:chExt cx="3643723" cy="37109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2547918"/>
              <a:ext cx="3643723" cy="3595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5796136" y="243259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754332" y="3289592"/>
              <a:ext cx="5467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084168" y="3549957"/>
              <a:ext cx="720080" cy="5271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129989" y="2749556"/>
              <a:ext cx="1065778" cy="5271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모서리가 둥근 직사각형 3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0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Boot Features Option screen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1620000"/>
            <a:ext cx="3511844" cy="415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11626"/>
              </p:ext>
            </p:extLst>
          </p:nvPr>
        </p:nvGraphicFramePr>
        <p:xfrm>
          <a:off x="5760000" y="1620000"/>
          <a:ext cx="3067880" cy="454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Quiet Boot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AddOn</a:t>
                      </a:r>
                      <a:r>
                        <a:rPr lang="en-US" altLang="ko-KR" sz="1200" dirty="0" smtClean="0"/>
                        <a:t> ROM Display Mode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[Force BIOS]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44356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Bootup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Num</a:t>
                      </a:r>
                      <a:r>
                        <a:rPr lang="en-US" altLang="ko-KR" sz="1200" dirty="0" smtClean="0"/>
                        <a:t>-Lock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[On]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80864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Wait For "F1" If Error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34654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Interrupt 19 Capture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[Immediate]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83067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Watch Dog Function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379957"/>
                  </a:ext>
                </a:extLst>
              </a:tr>
              <a:tr h="442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Power Button </a:t>
                      </a:r>
                      <a:r>
                        <a:rPr lang="en-US" altLang="ko-KR" sz="1200" dirty="0" err="1" smtClean="0"/>
                        <a:t>Funtion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[Instant Off]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865740"/>
                  </a:ext>
                </a:extLst>
              </a:tr>
              <a:tr h="442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Restore on AC Power Loss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[Last State]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806961"/>
                  </a:ext>
                </a:extLst>
              </a:tr>
              <a:tr h="442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DeepSx</a:t>
                      </a:r>
                      <a:r>
                        <a:rPr lang="en-US" altLang="ko-KR" sz="1200" dirty="0" smtClean="0"/>
                        <a:t> Power Policies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865459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4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Advanced Processor Option screen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684053"/>
              </p:ext>
            </p:extLst>
          </p:nvPr>
        </p:nvGraphicFramePr>
        <p:xfrm>
          <a:off x="5760000" y="1620000"/>
          <a:ext cx="3067880" cy="225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Clock Spread Spectrum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44356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Intel® AES-NI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80864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 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34654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1620000"/>
            <a:ext cx="3526712" cy="419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47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Turbo Boost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Technology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313655"/>
              </p:ext>
            </p:extLst>
          </p:nvPr>
        </p:nvGraphicFramePr>
        <p:xfrm>
          <a:off x="5760000" y="1620000"/>
          <a:ext cx="3067880" cy="134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Turbo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 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</a:t>
                      </a:r>
                      <a:r>
                        <a:rPr lang="ko-KR" altLang="en-US" sz="1200" dirty="0" err="1" smtClean="0"/>
                        <a:t>설정값</a:t>
                      </a:r>
                      <a:r>
                        <a:rPr lang="ko-KR" altLang="en-US" sz="1200" dirty="0" smtClean="0"/>
                        <a:t> 유지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34654"/>
                  </a:ext>
                </a:extLst>
              </a:tr>
            </a:tbl>
          </a:graphicData>
        </a:graphic>
      </p:graphicFrame>
      <p:pic>
        <p:nvPicPr>
          <p:cNvPr id="15" name="그림 14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1620000"/>
            <a:ext cx="3528000" cy="397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7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CPU Bridge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819729"/>
              </p:ext>
            </p:extLst>
          </p:nvPr>
        </p:nvGraphicFramePr>
        <p:xfrm>
          <a:off x="5760000" y="1620000"/>
          <a:ext cx="3067880" cy="896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Memory 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99" y="1620000"/>
            <a:ext cx="3528000" cy="417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9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CPU Bridge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55587"/>
              </p:ext>
            </p:extLst>
          </p:nvPr>
        </p:nvGraphicFramePr>
        <p:xfrm>
          <a:off x="5760000" y="1620000"/>
          <a:ext cx="3067880" cy="3630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Intel VT-d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Active State Power Management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44356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PCIe</a:t>
                      </a:r>
                      <a:r>
                        <a:rPr lang="en-US" altLang="ko-KR" sz="1200" dirty="0" smtClean="0"/>
                        <a:t> Maximum Read Request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80864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PCIe</a:t>
                      </a:r>
                      <a:r>
                        <a:rPr lang="en-US" altLang="ko-KR" sz="1200" dirty="0" smtClean="0"/>
                        <a:t> Express Port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34654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dirty="0" smtClean="0"/>
                        <a:t>PCIe Express Port - Gen 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830675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Detect Non-Compliance Device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379957"/>
                  </a:ext>
                </a:extLst>
              </a:tr>
              <a:tr h="442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De-emphasis Control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[-3.5 dB]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865740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1619730"/>
            <a:ext cx="3528000" cy="451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1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South Bridge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697397"/>
              </p:ext>
            </p:extLst>
          </p:nvPr>
        </p:nvGraphicFramePr>
        <p:xfrm>
          <a:off x="5760000" y="1620000"/>
          <a:ext cx="3067880" cy="896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전체항목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99" y="1620000"/>
            <a:ext cx="3528000" cy="473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2"/>
          <p:cNvSpPr txBox="1">
            <a:spLocks noChangeArrowheads="1"/>
          </p:cNvSpPr>
          <p:nvPr/>
        </p:nvSpPr>
        <p:spPr bwMode="auto">
          <a:xfrm>
            <a:off x="234923" y="1052736"/>
            <a:ext cx="1897351" cy="46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3" rIns="91426" bIns="45713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defTabSz="914329" eaLnBrk="1" hangingPunct="1">
              <a:spcBef>
                <a:spcPts val="900"/>
              </a:spcBef>
              <a:buSzPct val="90000"/>
              <a:buBlip>
                <a:blip r:embed="rId2"/>
              </a:buBlip>
            </a:pPr>
            <a:r>
              <a:rPr kumimoji="0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2000" y="18000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574497"/>
            <a:ext cx="712879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제정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개정 이력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기간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부품 환경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평가前 부품 사양 선행 검토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항목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근거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</a:t>
            </a:r>
            <a:r>
              <a:rPr lang="en-US" altLang="ko-KR" dirty="0" smtClean="0"/>
              <a:t>Tool List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방법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평가 결과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설계 반영 항목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검사 성적서 반영 항목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기준 </a:t>
            </a:r>
            <a:r>
              <a:rPr lang="en-US" altLang="ko-KR" dirty="0" smtClean="0"/>
              <a:t>Spec.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장착 방법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유의점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36096" y="2204864"/>
            <a:ext cx="0" cy="24741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940152" y="4725144"/>
            <a:ext cx="0" cy="1224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940152" y="2618914"/>
            <a:ext cx="0" cy="4500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1840" y="2204864"/>
            <a:ext cx="223224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411760" y="4679014"/>
            <a:ext cx="295232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411760" y="2618914"/>
            <a:ext cx="3456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139952" y="3068960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411760" y="4728144"/>
            <a:ext cx="3456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347864" y="5949280"/>
            <a:ext cx="252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20072" y="1857891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CC00"/>
                </a:solidFill>
              </a:rPr>
              <a:t>D/R</a:t>
            </a:r>
            <a:endParaRPr lang="ko-KR" altLang="en-US" sz="1400" dirty="0">
              <a:solidFill>
                <a:srgbClr val="00CC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52120" y="3257395"/>
            <a:ext cx="854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ECCB</a:t>
            </a: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DCCB</a:t>
            </a: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SCCB</a:t>
            </a:r>
          </a:p>
        </p:txBody>
      </p:sp>
    </p:spTree>
    <p:extLst>
      <p:ext uri="{BB962C8B-B14F-4D97-AF65-F5344CB8AC3E}">
        <p14:creationId xmlns:p14="http://schemas.microsoft.com/office/powerpoint/2010/main" val="25696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IDE/SATA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20957"/>
              </p:ext>
            </p:extLst>
          </p:nvPr>
        </p:nvGraphicFramePr>
        <p:xfrm>
          <a:off x="5760000" y="1620000"/>
          <a:ext cx="3067880" cy="181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SATA Mode Selection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[AHCI Mode]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Aggressive LPM Support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기타항목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</a:t>
                      </a:r>
                      <a:r>
                        <a:rPr lang="en-US" altLang="ko-KR" sz="1200" dirty="0" smtClean="0"/>
                        <a:t>]</a:t>
                      </a:r>
                      <a:endParaRPr lang="en-US" altLang="ko-KR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65"/>
          <a:stretch/>
        </p:blipFill>
        <p:spPr bwMode="auto">
          <a:xfrm>
            <a:off x="2160000" y="1620001"/>
            <a:ext cx="3528000" cy="418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</a:t>
            </a:r>
            <a:r>
              <a:rPr lang="en-US" altLang="ko-KR" sz="1000" b="1" dirty="0" err="1">
                <a:solidFill>
                  <a:schemeClr val="tx1"/>
                </a:solidFill>
              </a:rPr>
              <a:t>PCIe</a:t>
            </a:r>
            <a:r>
              <a:rPr lang="en-US" altLang="ko-KR" sz="1000" b="1" dirty="0">
                <a:solidFill>
                  <a:schemeClr val="tx1"/>
                </a:solidFill>
              </a:rPr>
              <a:t>/PCI/PnP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5738"/>
              </p:ext>
            </p:extLst>
          </p:nvPr>
        </p:nvGraphicFramePr>
        <p:xfrm>
          <a:off x="5760000" y="1620001"/>
          <a:ext cx="3067880" cy="468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04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Setup Item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Options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04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PCI Latency Timer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[64 PCI]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12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Above 4G Decoding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404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PERR# Generation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404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SERR# Generation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887363"/>
                  </a:ext>
                </a:extLst>
              </a:tr>
              <a:tr h="431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SBX1 Slot 1 OPROM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90778"/>
                  </a:ext>
                </a:extLst>
              </a:tr>
              <a:tr h="431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SBX1 Slot 2 OPROM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50317"/>
                  </a:ext>
                </a:extLst>
              </a:tr>
              <a:tr h="431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err="1" smtClean="0"/>
                        <a:t>OnBoard</a:t>
                      </a:r>
                      <a:r>
                        <a:rPr lang="en-US" altLang="ko-KR" sz="1150" dirty="0" smtClean="0"/>
                        <a:t> Lan Option Rom Select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 smtClean="0"/>
                        <a:t>[PXE]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031554"/>
                  </a:ext>
                </a:extLst>
              </a:tr>
              <a:tr h="431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Load Onboard LAN 1 Option ROM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 smtClean="0"/>
                        <a:t>[Enabled]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737972"/>
                  </a:ext>
                </a:extLst>
              </a:tr>
              <a:tr h="431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Load Onboard LAN 2 Option ROM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93963"/>
                  </a:ext>
                </a:extLst>
              </a:tr>
              <a:tr h="431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 smtClean="0"/>
                        <a:t>Boot Graphic Adapter Priority</a:t>
                      </a:r>
                      <a:endParaRPr lang="ko-KR" altLang="en-US" sz="1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 smtClean="0"/>
                        <a:t>[</a:t>
                      </a:r>
                      <a:r>
                        <a:rPr lang="en-US" altLang="ko-KR" sz="1150" dirty="0" err="1" smtClean="0"/>
                        <a:t>Offboard</a:t>
                      </a:r>
                      <a:r>
                        <a:rPr lang="en-US" altLang="ko-KR" sz="1150" dirty="0" smtClean="0"/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315932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2"/>
          <a:stretch/>
        </p:blipFill>
        <p:spPr bwMode="auto">
          <a:xfrm>
            <a:off x="2160000" y="1619999"/>
            <a:ext cx="3528000" cy="454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9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Super IO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720492"/>
              </p:ext>
            </p:extLst>
          </p:nvPr>
        </p:nvGraphicFramePr>
        <p:xfrm>
          <a:off x="5760000" y="1620000"/>
          <a:ext cx="3067880" cy="1802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Serial Port 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</a:t>
                      </a:r>
                      <a:r>
                        <a:rPr lang="en-US" altLang="ko-KR" sz="1200" dirty="0" err="1" smtClean="0"/>
                        <a:t>Enlbled</a:t>
                      </a:r>
                      <a:r>
                        <a:rPr lang="en-US" altLang="ko-KR" sz="1200" dirty="0" smtClean="0"/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Serial Port 1 Setting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[Auto]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Serial Port 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99" y="1620000"/>
            <a:ext cx="3528000" cy="38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8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Serial Port Console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Redirection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84573"/>
              </p:ext>
            </p:extLst>
          </p:nvPr>
        </p:nvGraphicFramePr>
        <p:xfrm>
          <a:off x="5760000" y="1620000"/>
          <a:ext cx="3067880" cy="227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COM1 Console Redirection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[Disabled]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COM2 Console Redirection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[Disabled]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SOL Console Redirection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Console Redirection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[Disabled]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909152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99" y="1620000"/>
            <a:ext cx="3528000" cy="421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Advanced - Hardware Health Configuration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20732"/>
              </p:ext>
            </p:extLst>
          </p:nvPr>
        </p:nvGraphicFramePr>
        <p:xfrm>
          <a:off x="5760000" y="1620000"/>
          <a:ext cx="3067880" cy="90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940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533940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Setup Item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Options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44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Fan Speed Control Mode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[Standard]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99" y="1620000"/>
            <a:ext cx="3528000" cy="358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부팅순서</a:t>
            </a:r>
            <a:r>
              <a:rPr lang="ko-KR" altLang="en-US" sz="1000" b="1" dirty="0">
                <a:solidFill>
                  <a:schemeClr val="tx1"/>
                </a:solidFill>
              </a:rPr>
              <a:t> 설정 옵션</a:t>
            </a:r>
            <a:r>
              <a:rPr lang="en-US" altLang="ko-KR" sz="1000" b="1" dirty="0">
                <a:solidFill>
                  <a:schemeClr val="tx1"/>
                </a:solidFill>
              </a:rPr>
              <a:t>, 1 : SSD </a:t>
            </a:r>
            <a:r>
              <a:rPr lang="ko-KR" altLang="en-US" sz="1000" b="1" dirty="0">
                <a:solidFill>
                  <a:schemeClr val="tx1"/>
                </a:solidFill>
              </a:rPr>
              <a:t>만 남아있는지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52" y="2154857"/>
            <a:ext cx="4464496" cy="402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>
                <a:solidFill>
                  <a:schemeClr val="tx1"/>
                </a:solidFill>
              </a:rPr>
              <a:t>-&gt; 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314040"/>
              </p:ext>
            </p:extLst>
          </p:nvPr>
        </p:nvGraphicFramePr>
        <p:xfrm>
          <a:off x="2429755" y="1548000"/>
          <a:ext cx="6121562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781">
                  <a:extLst>
                    <a:ext uri="{9D8B030D-6E8A-4147-A177-3AD203B41FA5}">
                      <a16:colId xmlns:a16="http://schemas.microsoft.com/office/drawing/2014/main" val="3778960072"/>
                    </a:ext>
                  </a:extLst>
                </a:gridCol>
                <a:gridCol w="3060781">
                  <a:extLst>
                    <a:ext uri="{9D8B030D-6E8A-4147-A177-3AD203B41FA5}">
                      <a16:colId xmlns:a16="http://schemas.microsoft.com/office/drawing/2014/main" val="893367161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공통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공통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387271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529136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2301988" y="2934298"/>
            <a:ext cx="6340224" cy="3231006"/>
            <a:chOff x="2211093" y="2664137"/>
            <a:chExt cx="6340224" cy="323100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2664137"/>
              <a:ext cx="5059437" cy="3154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093" y="5184690"/>
              <a:ext cx="2360907" cy="71045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5580112" y="3933056"/>
              <a:ext cx="2755126" cy="5040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07904" y="4148294"/>
              <a:ext cx="1728192" cy="2626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AutoShape 1297"/>
            <p:cNvCxnSpPr>
              <a:cxnSpLocks noChangeShapeType="1"/>
              <a:stCxn id="19" idx="1"/>
              <a:endCxn id="11" idx="0"/>
            </p:cNvCxnSpPr>
            <p:nvPr/>
          </p:nvCxnSpPr>
          <p:spPr bwMode="black">
            <a:xfrm rot="10800000" flipV="1">
              <a:off x="3391548" y="4279640"/>
              <a:ext cx="316357" cy="905050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010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3 -&gt;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853934"/>
              </p:ext>
            </p:extLst>
          </p:nvPr>
        </p:nvGraphicFramePr>
        <p:xfrm>
          <a:off x="2321743" y="1548000"/>
          <a:ext cx="6300713" cy="114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192.168.200.10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192.168.200.10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23728" y="3068960"/>
            <a:ext cx="6708479" cy="3165698"/>
            <a:chOff x="2123728" y="3068960"/>
            <a:chExt cx="6708479" cy="316569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068960"/>
              <a:ext cx="5988399" cy="3165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5409970" y="4127789"/>
              <a:ext cx="2755126" cy="5040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015640" y="4672892"/>
              <a:ext cx="2060415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5382907"/>
              <a:ext cx="2771775" cy="68187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AutoShape 1297"/>
            <p:cNvCxnSpPr>
              <a:cxnSpLocks noChangeShapeType="1"/>
              <a:endCxn id="20" idx="0"/>
            </p:cNvCxnSpPr>
            <p:nvPr/>
          </p:nvCxnSpPr>
          <p:spPr bwMode="black">
            <a:xfrm rot="5400000">
              <a:off x="3433773" y="4892751"/>
              <a:ext cx="565999" cy="41431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2789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-&gt;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718317"/>
              </p:ext>
            </p:extLst>
          </p:nvPr>
        </p:nvGraphicFramePr>
        <p:xfrm>
          <a:off x="2321743" y="1548000"/>
          <a:ext cx="6300713" cy="114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192.168.250.10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192.168.250.10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23728" y="3068960"/>
            <a:ext cx="6708479" cy="3096344"/>
            <a:chOff x="2123728" y="3068960"/>
            <a:chExt cx="6708479" cy="309634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368" y="3068960"/>
              <a:ext cx="5992839" cy="309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5432910" y="4221088"/>
              <a:ext cx="2755126" cy="5040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028703" y="4646766"/>
              <a:ext cx="2060415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5445224"/>
              <a:ext cx="2320476" cy="63601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AutoShape 1297"/>
            <p:cNvCxnSpPr>
              <a:cxnSpLocks noChangeShapeType="1"/>
              <a:endCxn id="25" idx="0"/>
            </p:cNvCxnSpPr>
            <p:nvPr/>
          </p:nvCxnSpPr>
          <p:spPr bwMode="black">
            <a:xfrm rot="5400000">
              <a:off x="3283257" y="4804553"/>
              <a:ext cx="641380" cy="63996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537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5 -&gt;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95501"/>
              </p:ext>
            </p:extLst>
          </p:nvPr>
        </p:nvGraphicFramePr>
        <p:xfrm>
          <a:off x="2321743" y="1548000"/>
          <a:ext cx="6300713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자동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31447" y="3072368"/>
            <a:ext cx="6681307" cy="3092936"/>
            <a:chOff x="2150900" y="3072368"/>
            <a:chExt cx="6681307" cy="309293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368" y="3072368"/>
              <a:ext cx="5992839" cy="3092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5432910" y="4077072"/>
              <a:ext cx="2755126" cy="648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041766" y="4659829"/>
              <a:ext cx="2060415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00" y="5496471"/>
              <a:ext cx="2318384" cy="6175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AutoShape 1297"/>
            <p:cNvCxnSpPr>
              <a:cxnSpLocks noChangeShapeType="1"/>
            </p:cNvCxnSpPr>
            <p:nvPr/>
          </p:nvCxnSpPr>
          <p:spPr bwMode="black">
            <a:xfrm rot="5400000">
              <a:off x="3309383" y="4804553"/>
              <a:ext cx="641380" cy="63996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70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12361"/>
              </p:ext>
            </p:extLst>
          </p:nvPr>
        </p:nvGraphicFramePr>
        <p:xfrm>
          <a:off x="251520" y="1323849"/>
          <a:ext cx="8712970" cy="315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세부 사항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/>
                        </a:gs>
                        <a:gs pos="65000">
                          <a:schemeClr val="accent1">
                            <a:lumMod val="40000"/>
                            <a:lumOff val="60000"/>
                          </a:schemeClr>
                        </a:gs>
                        <a:gs pos="3200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1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제정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2019. 05. 14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평가 단위 지정 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핵심주요부품 선정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부품 평가 담당자 지정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부품 평가 절차서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(SOP)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 및 설비 적용기준 확립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(Specification)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부품 평가 추가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39.19.0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155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60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Box 22"/>
          <p:cNvSpPr txBox="1">
            <a:spLocks noChangeArrowheads="1"/>
          </p:cNvSpPr>
          <p:nvPr/>
        </p:nvSpPr>
        <p:spPr bwMode="auto">
          <a:xfrm>
            <a:off x="99662" y="755426"/>
            <a:ext cx="1589574" cy="46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3" rIns="91426" bIns="45713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defTabSz="914329" eaLnBrk="1" hangingPunct="1">
              <a:spcBef>
                <a:spcPts val="900"/>
              </a:spcBef>
              <a:buSzPct val="90000"/>
              <a:buBlip>
                <a:blip r:embed="rId2"/>
              </a:buBlip>
            </a:pPr>
            <a:r>
              <a:rPr kumimoji="0"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History</a:t>
            </a:r>
            <a:endParaRPr lang="ko-KR" altLang="en-US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4581128"/>
            <a:ext cx="8784976" cy="1728192"/>
          </a:xfrm>
          <a:prstGeom prst="roundRect">
            <a:avLst>
              <a:gd name="adj" fmla="val 1024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개정 기준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핵심 부품에 대한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 절차 변경 또는 기준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Spec.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변경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 1. 0 / 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부품 번호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개정 년도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개정번호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(ex.) O-Ring. 19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년 개정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변경순번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Ver. 18.19.3</a:t>
            </a:r>
            <a:b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2.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평가기준 개정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또는 제정 시 세부 사항에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변경점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세부 기록 및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Version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관리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2000" y="18000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제정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개정 기록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2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6 -&gt;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>
                <a:solidFill>
                  <a:schemeClr val="tx1"/>
                </a:solidFill>
              </a:rPr>
              <a:t>주소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err="1">
                <a:solidFill>
                  <a:schemeClr val="tx1"/>
                </a:solidFill>
              </a:rPr>
              <a:t>서브넷</a:t>
            </a:r>
            <a:r>
              <a:rPr lang="ko-KR" altLang="en-US" sz="1000" b="1" dirty="0">
                <a:solidFill>
                  <a:schemeClr val="tx1"/>
                </a:solidFill>
              </a:rPr>
              <a:t> 마스크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기본 게이트웨이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49382"/>
              </p:ext>
            </p:extLst>
          </p:nvPr>
        </p:nvGraphicFramePr>
        <p:xfrm>
          <a:off x="2321743" y="1548000"/>
          <a:ext cx="6300713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자동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173447" y="2996952"/>
            <a:ext cx="6597306" cy="3235753"/>
            <a:chOff x="2234901" y="3072368"/>
            <a:chExt cx="6597306" cy="323575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368" y="3072368"/>
              <a:ext cx="5992839" cy="3235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5367595" y="4077072"/>
              <a:ext cx="2755126" cy="648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046769" y="4790782"/>
              <a:ext cx="2060415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901" y="5568532"/>
              <a:ext cx="2800350" cy="73958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AutoShape 1297"/>
            <p:cNvCxnSpPr>
              <a:cxnSpLocks noChangeShapeType="1"/>
              <a:endCxn id="24" idx="0"/>
            </p:cNvCxnSpPr>
            <p:nvPr/>
          </p:nvCxnSpPr>
          <p:spPr bwMode="black">
            <a:xfrm rot="5400000">
              <a:off x="3478200" y="5091674"/>
              <a:ext cx="633735" cy="319981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20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실행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en-US" altLang="ko-KR" sz="1000" b="1" dirty="0" err="1">
                <a:solidFill>
                  <a:schemeClr val="tx1"/>
                </a:solidFill>
              </a:rPr>
              <a:t>gpedit.msc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입력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②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로컬 </a:t>
            </a:r>
            <a:r>
              <a:rPr lang="ko-KR" altLang="en-US" sz="1000" b="1" dirty="0">
                <a:solidFill>
                  <a:schemeClr val="tx1"/>
                </a:solidFill>
              </a:rPr>
              <a:t>그룹 정책 편집기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보안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정책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보안 옵션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-&gt;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000" b="1" dirty="0">
                <a:solidFill>
                  <a:schemeClr val="tx1"/>
                </a:solidFill>
              </a:rPr>
              <a:t>네트워크 보안</a:t>
            </a:r>
            <a:r>
              <a:rPr lang="en-US" altLang="ko-KR" sz="1000" b="1" dirty="0">
                <a:solidFill>
                  <a:schemeClr val="tx1"/>
                </a:solidFill>
              </a:rPr>
              <a:t>: NTLM </a:t>
            </a:r>
            <a:r>
              <a:rPr lang="ko-KR" altLang="en-US" sz="1000" b="1" dirty="0">
                <a:solidFill>
                  <a:schemeClr val="tx1"/>
                </a:solidFill>
              </a:rPr>
              <a:t>제한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이 도메인에서 </a:t>
            </a:r>
            <a:r>
              <a:rPr lang="en-US" altLang="ko-KR" sz="1000" b="1" dirty="0">
                <a:solidFill>
                  <a:schemeClr val="tx1"/>
                </a:solidFill>
              </a:rPr>
              <a:t>NTLM </a:t>
            </a:r>
            <a:r>
              <a:rPr lang="ko-KR" altLang="en-US" sz="1000" b="1" dirty="0">
                <a:solidFill>
                  <a:schemeClr val="tx1"/>
                </a:solidFill>
              </a:rPr>
              <a:t>인증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선택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③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로컬 </a:t>
            </a:r>
            <a:r>
              <a:rPr lang="ko-KR" altLang="en-US" sz="1000" b="1" dirty="0">
                <a:solidFill>
                  <a:schemeClr val="tx1"/>
                </a:solidFill>
              </a:rPr>
              <a:t>보안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모두 거부 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적용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44077" y="2166720"/>
            <a:ext cx="6656046" cy="4070592"/>
            <a:chOff x="2211574" y="2039825"/>
            <a:chExt cx="6656046" cy="4070592"/>
          </a:xfrm>
        </p:grpSpPr>
        <p:pic>
          <p:nvPicPr>
            <p:cNvPr id="16" name="그림 15" descr="image0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574" y="2694522"/>
              <a:ext cx="4941487" cy="3415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502" y="2039825"/>
              <a:ext cx="3429118" cy="3138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20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실행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en-US" altLang="ko-KR" sz="1000" b="1" dirty="0" err="1">
                <a:solidFill>
                  <a:schemeClr val="tx1"/>
                </a:solidFill>
              </a:rPr>
              <a:t>gpedit.msc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입력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② </a:t>
            </a:r>
            <a:r>
              <a:rPr lang="ko-KR" altLang="en-US" sz="1000" b="1" dirty="0">
                <a:solidFill>
                  <a:schemeClr val="tx1"/>
                </a:solidFill>
              </a:rPr>
              <a:t>로컬 그룹 정책 편집기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보안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정책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보안 옵션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네트워크 </a:t>
            </a:r>
            <a:r>
              <a:rPr lang="ko-KR" altLang="en-US" sz="1000" b="1" dirty="0">
                <a:solidFill>
                  <a:schemeClr val="tx1"/>
                </a:solidFill>
              </a:rPr>
              <a:t>보안</a:t>
            </a:r>
            <a:r>
              <a:rPr lang="en-US" altLang="ko-KR" sz="1000" b="1" dirty="0">
                <a:solidFill>
                  <a:schemeClr val="tx1"/>
                </a:solidFill>
              </a:rPr>
              <a:t>: LAN Manager </a:t>
            </a:r>
            <a:r>
              <a:rPr lang="ko-KR" altLang="en-US" sz="1000" b="1" dirty="0">
                <a:solidFill>
                  <a:schemeClr val="tx1"/>
                </a:solidFill>
              </a:rPr>
              <a:t>인증 수준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선택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③ </a:t>
            </a:r>
            <a:r>
              <a:rPr lang="ko-KR" altLang="en-US" sz="1000" b="1" dirty="0">
                <a:solidFill>
                  <a:schemeClr val="tx1"/>
                </a:solidFill>
              </a:rPr>
              <a:t>로컬 보안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NTLMv2 </a:t>
            </a:r>
            <a:r>
              <a:rPr lang="ko-KR" altLang="en-US" sz="1000" b="1" dirty="0">
                <a:solidFill>
                  <a:schemeClr val="tx1"/>
                </a:solidFill>
              </a:rPr>
              <a:t>응답만 보냅니다</a:t>
            </a:r>
            <a:r>
              <a:rPr lang="en-US" altLang="ko-KR" sz="1000" b="1" dirty="0">
                <a:solidFill>
                  <a:schemeClr val="tx1"/>
                </a:solidFill>
              </a:rPr>
              <a:t>. LM </a:t>
            </a:r>
            <a:r>
              <a:rPr lang="ko-KR" altLang="en-US" sz="1000" b="1" dirty="0">
                <a:solidFill>
                  <a:schemeClr val="tx1"/>
                </a:solidFill>
              </a:rPr>
              <a:t>및 </a:t>
            </a:r>
            <a:r>
              <a:rPr lang="en-US" altLang="ko-KR" sz="1000" b="1" dirty="0">
                <a:solidFill>
                  <a:schemeClr val="tx1"/>
                </a:solidFill>
              </a:rPr>
              <a:t>NTLM</a:t>
            </a:r>
            <a:r>
              <a:rPr lang="ko-KR" altLang="en-US" sz="1000" b="1" dirty="0">
                <a:solidFill>
                  <a:schemeClr val="tx1"/>
                </a:solidFill>
              </a:rPr>
              <a:t>은 거부합니다</a:t>
            </a:r>
            <a:r>
              <a:rPr lang="en-US" altLang="ko-KR" sz="1000" b="1" dirty="0">
                <a:solidFill>
                  <a:schemeClr val="tx1"/>
                </a:solidFill>
              </a:rPr>
              <a:t>. </a:t>
            </a:r>
            <a:r>
              <a:rPr lang="ko-KR" altLang="en-US" sz="1000" b="1" dirty="0">
                <a:solidFill>
                  <a:schemeClr val="tx1"/>
                </a:solidFill>
              </a:rPr>
              <a:t>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적용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67744" y="2060848"/>
            <a:ext cx="6408712" cy="4218219"/>
            <a:chOff x="2267744" y="2060848"/>
            <a:chExt cx="6408712" cy="421821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2060848"/>
              <a:ext cx="4490682" cy="337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3573016"/>
              <a:ext cx="2952328" cy="2706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6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디스플레이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고급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어댑터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</a:t>
            </a:r>
            <a:r>
              <a:rPr lang="ko-KR" altLang="en-US" sz="1000" b="1" dirty="0">
                <a:solidFill>
                  <a:schemeClr val="tx1"/>
                </a:solidFill>
              </a:rPr>
              <a:t>모드 표시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en-US" altLang="ko-KR" sz="1000" b="1" dirty="0">
                <a:solidFill>
                  <a:srgbClr val="FF0000"/>
                </a:solidFill>
              </a:rPr>
              <a:t>1280 x 1024 </a:t>
            </a:r>
            <a:r>
              <a:rPr lang="ko-KR" altLang="en-US" sz="1000" b="1" dirty="0">
                <a:solidFill>
                  <a:srgbClr val="FF0000"/>
                </a:solidFill>
              </a:rPr>
              <a:t>하이 컬러</a:t>
            </a:r>
            <a:r>
              <a:rPr lang="en-US" altLang="ko-KR" sz="1000" b="1" dirty="0">
                <a:solidFill>
                  <a:srgbClr val="FF0000"/>
                </a:solidFill>
              </a:rPr>
              <a:t>(16</a:t>
            </a:r>
            <a:r>
              <a:rPr lang="ko-KR" altLang="en-US" sz="1000" b="1" dirty="0">
                <a:solidFill>
                  <a:srgbClr val="FF0000"/>
                </a:solidFill>
              </a:rPr>
              <a:t>비트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설정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59029" y="3414602"/>
            <a:ext cx="6626143" cy="2822710"/>
            <a:chOff x="2159028" y="2694523"/>
            <a:chExt cx="6626143" cy="2822710"/>
          </a:xfrm>
        </p:grpSpPr>
        <p:pic>
          <p:nvPicPr>
            <p:cNvPr id="16" name="그림 1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313"/>
            <a:stretch/>
          </p:blipFill>
          <p:spPr bwMode="auto">
            <a:xfrm>
              <a:off x="2159028" y="2694523"/>
              <a:ext cx="6626143" cy="2822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137"/>
            <p:cNvSpPr>
              <a:spLocks noChangeArrowheads="1"/>
            </p:cNvSpPr>
            <p:nvPr/>
          </p:nvSpPr>
          <p:spPr bwMode="auto">
            <a:xfrm>
              <a:off x="2339752" y="3880804"/>
              <a:ext cx="2613772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5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개인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err="1">
                <a:solidFill>
                  <a:schemeClr val="tx1"/>
                </a:solidFill>
              </a:rPr>
              <a:t>창색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항목에서 스크롤 막대로 변경 후 크기 </a:t>
            </a:r>
            <a:r>
              <a:rPr lang="en-US" altLang="ko-KR" sz="1000" b="1" dirty="0">
                <a:solidFill>
                  <a:srgbClr val="FF0000"/>
                </a:solidFill>
              </a:rPr>
              <a:t>25 </a:t>
            </a:r>
            <a:r>
              <a:rPr lang="ko-KR" altLang="en-US" sz="1000" b="1" dirty="0">
                <a:solidFill>
                  <a:srgbClr val="FF0000"/>
                </a:solidFill>
              </a:rPr>
              <a:t>로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변경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95736" y="1985712"/>
            <a:ext cx="6609304" cy="4270565"/>
            <a:chOff x="2195736" y="1836078"/>
            <a:chExt cx="6609304" cy="4270565"/>
          </a:xfrm>
        </p:grpSpPr>
        <p:pic>
          <p:nvPicPr>
            <p:cNvPr id="11" name="그림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2708920"/>
              <a:ext cx="4283539" cy="3397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그림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715" y="1836078"/>
              <a:ext cx="3129325" cy="276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378"/>
            <p:cNvSpPr>
              <a:spLocks noChangeArrowheads="1"/>
            </p:cNvSpPr>
            <p:nvPr/>
          </p:nvSpPr>
          <p:spPr bwMode="black">
            <a:xfrm>
              <a:off x="4184258" y="5050488"/>
              <a:ext cx="675774" cy="67839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21" name="AutoShape 1379"/>
            <p:cNvCxnSpPr>
              <a:cxnSpLocks noChangeShapeType="1"/>
              <a:stCxn id="22" idx="2"/>
            </p:cNvCxnSpPr>
            <p:nvPr/>
          </p:nvCxnSpPr>
          <p:spPr bwMode="black">
            <a:xfrm rot="5400000">
              <a:off x="5180729" y="3756379"/>
              <a:ext cx="1296142" cy="193753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1378"/>
            <p:cNvSpPr>
              <a:spLocks noChangeArrowheads="1"/>
            </p:cNvSpPr>
            <p:nvPr/>
          </p:nvSpPr>
          <p:spPr bwMode="black">
            <a:xfrm>
              <a:off x="5710762" y="3759573"/>
              <a:ext cx="2173605" cy="3175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1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업데이트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중요 업데이트 항목에서 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  <a:r>
              <a:rPr lang="ko-KR" altLang="en-US" sz="1000" b="1" dirty="0">
                <a:solidFill>
                  <a:srgbClr val="FF0000"/>
                </a:solidFill>
              </a:rPr>
              <a:t>업데이트를 확인하지 않음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설정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26854" y="1939433"/>
            <a:ext cx="6440530" cy="4282528"/>
            <a:chOff x="2226854" y="1847990"/>
            <a:chExt cx="6440530" cy="428252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854" y="1847990"/>
              <a:ext cx="3427298" cy="171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244" y="3193541"/>
              <a:ext cx="4203140" cy="293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378"/>
            <p:cNvSpPr>
              <a:spLocks noChangeArrowheads="1"/>
            </p:cNvSpPr>
            <p:nvPr/>
          </p:nvSpPr>
          <p:spPr bwMode="black">
            <a:xfrm flipV="1">
              <a:off x="2323126" y="2389971"/>
              <a:ext cx="648072" cy="14401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24" name="AutoShape 1379"/>
            <p:cNvCxnSpPr>
              <a:cxnSpLocks noChangeShapeType="1"/>
              <a:stCxn id="25" idx="1"/>
            </p:cNvCxnSpPr>
            <p:nvPr/>
          </p:nvCxnSpPr>
          <p:spPr bwMode="black">
            <a:xfrm rot="10800000">
              <a:off x="3006066" y="2475983"/>
              <a:ext cx="1997982" cy="1850743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1378"/>
            <p:cNvSpPr>
              <a:spLocks noChangeArrowheads="1"/>
            </p:cNvSpPr>
            <p:nvPr/>
          </p:nvSpPr>
          <p:spPr bwMode="black">
            <a:xfrm>
              <a:off x="5004048" y="4216331"/>
              <a:ext cx="2304256" cy="220787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7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및 응용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Update -&gt; </a:t>
            </a:r>
            <a:r>
              <a:rPr lang="ko-KR" altLang="en-US" sz="1000" b="1" dirty="0">
                <a:solidFill>
                  <a:schemeClr val="tx1"/>
                </a:solidFill>
              </a:rPr>
              <a:t>속성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일반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서비스 상태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정지 선택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 시작 유형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사용 안 함 선택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적용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95804" y="1849685"/>
            <a:ext cx="6552592" cy="4420214"/>
            <a:chOff x="2253927" y="1824746"/>
            <a:chExt cx="6552592" cy="4420214"/>
          </a:xfrm>
        </p:grpSpPr>
        <p:pic>
          <p:nvPicPr>
            <p:cNvPr id="18" name="그림 1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27" y="3421913"/>
              <a:ext cx="4392488" cy="2823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그림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849" y="1824746"/>
              <a:ext cx="4088670" cy="294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1378"/>
            <p:cNvSpPr>
              <a:spLocks noChangeArrowheads="1"/>
            </p:cNvSpPr>
            <p:nvPr/>
          </p:nvSpPr>
          <p:spPr bwMode="black">
            <a:xfrm>
              <a:off x="4488519" y="5376025"/>
              <a:ext cx="2136688" cy="216024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22" name="AutoShape 1379"/>
            <p:cNvCxnSpPr>
              <a:cxnSpLocks noChangeShapeType="1"/>
              <a:endCxn id="21" idx="3"/>
            </p:cNvCxnSpPr>
            <p:nvPr/>
          </p:nvCxnSpPr>
          <p:spPr bwMode="black">
            <a:xfrm rot="5400000">
              <a:off x="6077749" y="4771355"/>
              <a:ext cx="1260140" cy="165224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Rectangle 1378"/>
            <p:cNvSpPr>
              <a:spLocks noChangeArrowheads="1"/>
            </p:cNvSpPr>
            <p:nvPr/>
          </p:nvSpPr>
          <p:spPr bwMode="black">
            <a:xfrm>
              <a:off x="5761291" y="2359963"/>
              <a:ext cx="2037252" cy="1863934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9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도구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응용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ko-KR" altLang="en-US" sz="1000" b="1" dirty="0">
                <a:solidFill>
                  <a:schemeClr val="tx1"/>
                </a:solidFill>
              </a:rPr>
              <a:t>경고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주의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이벤트 로그 표시 상태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이벤트 로그 표시가 있다면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 이벤트 문제를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해결 必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검수 </a:t>
            </a:r>
            <a:r>
              <a:rPr lang="ko-KR" altLang="en-US" sz="1000" b="1" dirty="0" err="1">
                <a:solidFill>
                  <a:srgbClr val="FF0000"/>
                </a:solidFill>
              </a:rPr>
              <a:t>진행시는</a:t>
            </a:r>
            <a:r>
              <a:rPr lang="ko-KR" altLang="en-US" sz="1000" b="1" dirty="0">
                <a:solidFill>
                  <a:srgbClr val="FF0000"/>
                </a:solidFill>
              </a:rPr>
              <a:t> 발생 하지 </a:t>
            </a:r>
            <a:r>
              <a:rPr lang="ko-KR" altLang="en-US" sz="1000" b="1" dirty="0" err="1">
                <a:solidFill>
                  <a:srgbClr val="FF0000"/>
                </a:solidFill>
              </a:rPr>
              <a:t>않토록</a:t>
            </a:r>
            <a:r>
              <a:rPr lang="ko-KR" altLang="en-US" sz="1000" b="1" dirty="0">
                <a:solidFill>
                  <a:srgbClr val="FF0000"/>
                </a:solidFill>
              </a:rPr>
              <a:t> 조치 이행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5026" y="2496260"/>
            <a:ext cx="6730773" cy="3716387"/>
            <a:chOff x="2106713" y="2363252"/>
            <a:chExt cx="6730773" cy="3716387"/>
          </a:xfrm>
        </p:grpSpPr>
        <p:pic>
          <p:nvPicPr>
            <p:cNvPr id="29" name="그림 2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713" y="2363252"/>
              <a:ext cx="6730773" cy="371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381"/>
            <p:cNvSpPr>
              <a:spLocks noChangeArrowheads="1"/>
            </p:cNvSpPr>
            <p:nvPr/>
          </p:nvSpPr>
          <p:spPr bwMode="black">
            <a:xfrm>
              <a:off x="2699792" y="3802104"/>
              <a:ext cx="1080120" cy="288031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Rectangle 1381"/>
            <p:cNvSpPr>
              <a:spLocks noChangeArrowheads="1"/>
            </p:cNvSpPr>
            <p:nvPr/>
          </p:nvSpPr>
          <p:spPr bwMode="black">
            <a:xfrm>
              <a:off x="3779912" y="3135792"/>
              <a:ext cx="4464496" cy="33849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98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도구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시스템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ko-KR" altLang="en-US" sz="1000" b="1" dirty="0">
                <a:solidFill>
                  <a:schemeClr val="tx1"/>
                </a:solidFill>
              </a:rPr>
              <a:t>경고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주의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이벤트 로그 표시 상태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이벤트 로그 표시가 있다면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 이벤트 문제를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해결 必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검수 </a:t>
            </a:r>
            <a:r>
              <a:rPr lang="ko-KR" altLang="en-US" sz="1000" b="1" dirty="0" err="1">
                <a:solidFill>
                  <a:srgbClr val="FF0000"/>
                </a:solidFill>
              </a:rPr>
              <a:t>진행시는</a:t>
            </a:r>
            <a:r>
              <a:rPr lang="ko-KR" altLang="en-US" sz="1000" b="1" dirty="0">
                <a:solidFill>
                  <a:srgbClr val="FF0000"/>
                </a:solidFill>
              </a:rPr>
              <a:t> 발생 하지 </a:t>
            </a:r>
            <a:r>
              <a:rPr lang="ko-KR" altLang="en-US" sz="1000" b="1" dirty="0" err="1">
                <a:solidFill>
                  <a:srgbClr val="FF0000"/>
                </a:solidFill>
              </a:rPr>
              <a:t>않토록</a:t>
            </a:r>
            <a:r>
              <a:rPr lang="ko-KR" altLang="en-US" sz="1000" b="1" dirty="0">
                <a:solidFill>
                  <a:srgbClr val="FF0000"/>
                </a:solidFill>
              </a:rPr>
              <a:t> 조치 이행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06713" y="2404817"/>
            <a:ext cx="6730773" cy="3800969"/>
            <a:chOff x="2106713" y="2363252"/>
            <a:chExt cx="6730773" cy="3800969"/>
          </a:xfrm>
        </p:grpSpPr>
        <p:pic>
          <p:nvPicPr>
            <p:cNvPr id="16" name="그림 1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713" y="2363252"/>
              <a:ext cx="6730773" cy="3800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381"/>
            <p:cNvSpPr>
              <a:spLocks noChangeArrowheads="1"/>
            </p:cNvSpPr>
            <p:nvPr/>
          </p:nvSpPr>
          <p:spPr bwMode="black">
            <a:xfrm>
              <a:off x="2658331" y="4278261"/>
              <a:ext cx="807423" cy="256986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Rectangle 1381"/>
            <p:cNvSpPr>
              <a:spLocks noChangeArrowheads="1"/>
            </p:cNvSpPr>
            <p:nvPr/>
          </p:nvSpPr>
          <p:spPr bwMode="black">
            <a:xfrm>
              <a:off x="3779912" y="3135792"/>
              <a:ext cx="4464496" cy="33849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55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시작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실행</a:t>
            </a:r>
            <a:r>
              <a:rPr lang="en-US" altLang="ko-KR" sz="1000" b="1" dirty="0">
                <a:solidFill>
                  <a:schemeClr val="tx1"/>
                </a:solidFill>
              </a:rPr>
              <a:t>-&gt; control userpasswords2 </a:t>
            </a:r>
            <a:r>
              <a:rPr lang="ko-KR" altLang="en-US" sz="1000" b="1" dirty="0" err="1">
                <a:solidFill>
                  <a:schemeClr val="tx1"/>
                </a:solidFill>
              </a:rPr>
              <a:t>입력창에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en-US" altLang="ko-KR" sz="1000" b="1" dirty="0" err="1">
                <a:solidFill>
                  <a:schemeClr val="tx1"/>
                </a:solidFill>
              </a:rPr>
              <a:t>netplwiz</a:t>
            </a:r>
            <a:r>
              <a:rPr lang="en-US" altLang="ko-KR" sz="1000" b="1" dirty="0">
                <a:solidFill>
                  <a:schemeClr val="tx1"/>
                </a:solidFill>
              </a:rPr>
              <a:t>"  -&gt;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Enter 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사용자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계정 창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사용 할 계정을 클릭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사용자 이름 암호</a:t>
            </a:r>
            <a:r>
              <a:rPr lang="en-US" altLang="ko-KR" sz="1000" b="1" dirty="0">
                <a:solidFill>
                  <a:schemeClr val="tx1"/>
                </a:solidFill>
              </a:rPr>
              <a:t>..... </a:t>
            </a:r>
            <a:r>
              <a:rPr lang="ko-KR" altLang="en-US" sz="1000" b="1" dirty="0">
                <a:solidFill>
                  <a:schemeClr val="tx1"/>
                </a:solidFill>
              </a:rPr>
              <a:t>란  </a:t>
            </a:r>
            <a:r>
              <a:rPr lang="en-US" altLang="ko-KR" sz="1000" b="1" dirty="0">
                <a:solidFill>
                  <a:schemeClr val="tx1"/>
                </a:solidFill>
              </a:rPr>
              <a:t>V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체크해제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-&gt;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"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누르면 </a:t>
            </a:r>
            <a:r>
              <a:rPr lang="ko-KR" altLang="en-US" sz="1000" b="1" dirty="0">
                <a:solidFill>
                  <a:srgbClr val="FF0000"/>
                </a:solidFill>
              </a:rPr>
              <a:t>나타나는 암호 </a:t>
            </a:r>
            <a:r>
              <a:rPr lang="ko-KR" altLang="en-US" sz="1000" b="1" dirty="0" err="1">
                <a:solidFill>
                  <a:srgbClr val="FF0000"/>
                </a:solidFill>
              </a:rPr>
              <a:t>입력창에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  <a:r>
              <a:rPr lang="en-US" altLang="ko-KR" sz="1000" b="1" dirty="0" err="1">
                <a:solidFill>
                  <a:srgbClr val="FF0000"/>
                </a:solidFill>
              </a:rPr>
              <a:t>wonikips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입력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54796" y="2169621"/>
            <a:ext cx="4034609" cy="4038461"/>
            <a:chOff x="3303285" y="2169621"/>
            <a:chExt cx="4034609" cy="403846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9" b="-1"/>
            <a:stretch/>
          </p:blipFill>
          <p:spPr bwMode="auto">
            <a:xfrm>
              <a:off x="3303285" y="2169621"/>
              <a:ext cx="4034609" cy="4038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381"/>
            <p:cNvSpPr>
              <a:spLocks noChangeArrowheads="1"/>
            </p:cNvSpPr>
            <p:nvPr/>
          </p:nvSpPr>
          <p:spPr bwMode="black">
            <a:xfrm>
              <a:off x="3563888" y="3690906"/>
              <a:ext cx="3384376" cy="216024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Rectangle 1381"/>
            <p:cNvSpPr>
              <a:spLocks noChangeArrowheads="1"/>
            </p:cNvSpPr>
            <p:nvPr/>
          </p:nvSpPr>
          <p:spPr bwMode="black">
            <a:xfrm>
              <a:off x="3457884" y="3038031"/>
              <a:ext cx="3202348" cy="33849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38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/>
          <p:cNvCxnSpPr/>
          <p:nvPr/>
        </p:nvCxnSpPr>
        <p:spPr>
          <a:xfrm>
            <a:off x="4878652" y="4152018"/>
            <a:ext cx="0" cy="208658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3584"/>
              </p:ext>
            </p:extLst>
          </p:nvPr>
        </p:nvGraphicFramePr>
        <p:xfrm>
          <a:off x="323528" y="1411820"/>
          <a:ext cx="8421124" cy="201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77709851"/>
                    </a:ext>
                  </a:extLst>
                </a:gridCol>
                <a:gridCol w="2372452">
                  <a:extLst>
                    <a:ext uri="{9D8B030D-6E8A-4147-A177-3AD203B41FA5}">
                      <a16:colId xmlns:a16="http://schemas.microsoft.com/office/drawing/2014/main" val="32424099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평가 항목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smtClean="0">
                          <a:effectLst/>
                        </a:rPr>
                        <a:t>기간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 성능 평가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 smtClean="0">
                          <a:effectLst/>
                        </a:rPr>
                        <a:t>H/W</a:t>
                      </a:r>
                      <a:r>
                        <a:rPr lang="ko-KR" altLang="en-US" sz="1000" b="0" u="none" strike="noStrike" dirty="0" smtClean="0">
                          <a:effectLst/>
                        </a:rPr>
                        <a:t> 조립 상태 </a:t>
                      </a:r>
                      <a:r>
                        <a:rPr lang="en-US" altLang="ko-KR" sz="1000" b="0" u="none" strike="noStrike" dirty="0" smtClean="0">
                          <a:effectLst/>
                        </a:rPr>
                        <a:t>/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동작 </a:t>
                      </a:r>
                      <a:r>
                        <a:rPr lang="ko-KR" altLang="en-US" sz="1000" b="0" u="none" strike="noStrike" dirty="0" smtClean="0">
                          <a:effectLst/>
                        </a:rPr>
                        <a:t>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네임 </a:t>
                      </a: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Tag</a:t>
                      </a:r>
                      <a:r>
                        <a:rPr lang="en-US" altLang="ko-KR" sz="1000" b="0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000" b="0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확인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PC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설정 확인</a:t>
                      </a:r>
                      <a:endParaRPr lang="ko-KR" alt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S/W</a:t>
                      </a:r>
                      <a:r>
                        <a:rPr lang="ko-KR" altLang="en-US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 정상 설치 </a:t>
                      </a:r>
                      <a:r>
                        <a:rPr lang="en-US" altLang="ko-KR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 확인</a:t>
                      </a:r>
                      <a:endParaRPr lang="ko-KR" altLang="ko-KR" sz="1000" b="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i="0" u="none" strike="noStrike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HW / SW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정상 구동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i="0" u="none" strike="noStrike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6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실장 평가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 smtClean="0">
                          <a:solidFill>
                            <a:prstClr val="black"/>
                          </a:solidFill>
                          <a:latin typeface="+mn-lt"/>
                          <a:ea typeface="맑은 고딕"/>
                          <a:sym typeface="Wingdings" panose="05000000000000000000" pitchFamily="2" charset="2"/>
                        </a:rPr>
                        <a:t>장기 안정성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최소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 이상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사외 평가 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선택 사항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" name="모서리가 둥근 직사각형 71"/>
          <p:cNvSpPr/>
          <p:nvPr/>
        </p:nvSpPr>
        <p:spPr>
          <a:xfrm>
            <a:off x="179512" y="888738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평가 항목별 일정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578854" y="4038524"/>
            <a:ext cx="5497838" cy="2217326"/>
          </a:xfrm>
          <a:prstGeom prst="rect">
            <a:avLst/>
          </a:prstGeom>
          <a:noFill/>
          <a:ln w="25400" cmpd="dbl">
            <a:solidFill>
              <a:srgbClr val="33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/>
          <p:cNvCxnSpPr>
            <a:endCxn id="74" idx="2"/>
          </p:cNvCxnSpPr>
          <p:nvPr/>
        </p:nvCxnSpPr>
        <p:spPr>
          <a:xfrm>
            <a:off x="7076692" y="4736761"/>
            <a:ext cx="1497612" cy="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06679" y="4736761"/>
            <a:ext cx="10749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76" idx="6"/>
            <a:endCxn id="80" idx="6"/>
          </p:cNvCxnSpPr>
          <p:nvPr/>
        </p:nvCxnSpPr>
        <p:spPr>
          <a:xfrm flipV="1">
            <a:off x="1650648" y="4736762"/>
            <a:ext cx="5495100" cy="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413516" y="4671679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574304" y="4671678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4809596" y="4677694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0000CC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512536" y="4671678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0000CC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007636" y="4671674"/>
            <a:ext cx="138112" cy="130175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0000CC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81203" tIns="40601" rIns="81203" bIns="40601" anchor="ctr"/>
          <a:lstStyle/>
          <a:p>
            <a:pPr algn="ctr" defTabSz="986308" latinLnBrk="0">
              <a:defRPr/>
            </a:pPr>
            <a:endParaRPr lang="ko-KR" altLang="en-US" sz="2100" kern="0">
              <a:solidFill>
                <a:prstClr val="black"/>
              </a:solidFill>
              <a:latin typeface="Times New Roman"/>
              <a:ea typeface="나눔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0560" y="4379436"/>
            <a:ext cx="95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1~2 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</a:t>
            </a:r>
            <a:endParaRPr lang="ko-KR" altLang="en-US" sz="1200" b="1" i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901843" y="4376034"/>
            <a:ext cx="64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</a:t>
            </a:r>
            <a:endParaRPr lang="ko-KR" altLang="en-US" sz="1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54186" y="4382635"/>
            <a:ext cx="113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 이상</a:t>
            </a:r>
            <a:endParaRPr lang="ko-KR" altLang="en-US" sz="1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99326" y="4379436"/>
            <a:ext cx="97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 이상</a:t>
            </a:r>
            <a:endParaRPr lang="ko-KR" altLang="en-US" sz="1200" b="1" i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1655690" y="5181223"/>
            <a:ext cx="955866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>
            <a:off x="2754710" y="5181223"/>
            <a:ext cx="955866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오른쪽 화살표 88"/>
          <p:cNvSpPr/>
          <p:nvPr/>
        </p:nvSpPr>
        <p:spPr>
          <a:xfrm>
            <a:off x="3848688" y="5181223"/>
            <a:ext cx="955866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오른쪽 화살표 89"/>
          <p:cNvSpPr/>
          <p:nvPr/>
        </p:nvSpPr>
        <p:spPr>
          <a:xfrm>
            <a:off x="551628" y="5181223"/>
            <a:ext cx="955866" cy="216024"/>
          </a:xfrm>
          <a:prstGeom prst="rightArrow">
            <a:avLst/>
          </a:prstGeom>
          <a:solidFill>
            <a:srgbClr val="96969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1" name="오른쪽 화살표 90"/>
          <p:cNvSpPr/>
          <p:nvPr/>
        </p:nvSpPr>
        <p:spPr>
          <a:xfrm>
            <a:off x="4942666" y="5181223"/>
            <a:ext cx="2064970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2" name="오른쪽 화살표 91"/>
          <p:cNvSpPr/>
          <p:nvPr/>
        </p:nvSpPr>
        <p:spPr>
          <a:xfrm>
            <a:off x="7145748" y="5181223"/>
            <a:ext cx="1428556" cy="216024"/>
          </a:xfrm>
          <a:prstGeom prst="rightArrow">
            <a:avLst/>
          </a:prstGeom>
          <a:solidFill>
            <a:srgbClr val="96969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3" name="오른쪽 화살표 92"/>
          <p:cNvSpPr/>
          <p:nvPr/>
        </p:nvSpPr>
        <p:spPr>
          <a:xfrm>
            <a:off x="1650648" y="5530195"/>
            <a:ext cx="3153906" cy="21602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657066" y="5149852"/>
            <a:ext cx="64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업체 미팅</a:t>
            </a:r>
            <a:endParaRPr lang="en-US" altLang="ko-KR" sz="800" b="1" i="1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재질 선정</a:t>
            </a:r>
            <a:endParaRPr lang="en-US" altLang="ko-KR" sz="800" b="1" i="1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샘플 수급</a:t>
            </a:r>
            <a:endParaRPr lang="en-US" altLang="ko-KR" sz="800" b="1" i="1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536130" y="5149852"/>
            <a:ext cx="64779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양산 평가</a:t>
            </a:r>
            <a:endParaRPr lang="en-US" altLang="ko-KR" sz="800" b="1" i="1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91909" y="5149852"/>
            <a:ext cx="64779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855043" y="5147560"/>
            <a:ext cx="64779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 </a:t>
            </a:r>
            <a:r>
              <a:rPr lang="ko-KR" altLang="en-US" sz="8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934676" y="5147560"/>
            <a:ext cx="64779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00440" y="5147560"/>
            <a:ext cx="1015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장기 안정성 평가</a:t>
            </a:r>
            <a:endParaRPr lang="en-US" altLang="ko-KR" sz="800" b="1" i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385894" y="5499618"/>
            <a:ext cx="168341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 / SW </a:t>
            </a:r>
            <a:r>
              <a:rPr lang="ko-KR" altLang="en-US" sz="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정상 구동 확인</a:t>
            </a:r>
            <a:endParaRPr lang="en-US" altLang="ko-KR" sz="800" b="1" i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96105" y="3862700"/>
            <a:ext cx="1924933" cy="30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2060"/>
                </a:solidFill>
              </a:rPr>
              <a:t>평가 기간 </a:t>
            </a:r>
            <a:r>
              <a:rPr lang="en-US" altLang="ko-KR" sz="1100" dirty="0" smtClean="0">
                <a:solidFill>
                  <a:srgbClr val="002060"/>
                </a:solidFill>
              </a:rPr>
              <a:t>: 3</a:t>
            </a:r>
            <a:r>
              <a:rPr lang="ko-KR" altLang="en-US" sz="1100" dirty="0" smtClean="0">
                <a:solidFill>
                  <a:srgbClr val="002060"/>
                </a:solidFill>
              </a:rPr>
              <a:t>개월 이상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666598" y="6103278"/>
            <a:ext cx="1035352" cy="30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2060"/>
                </a:solidFill>
              </a:rPr>
              <a:t>기초 성능 평가</a:t>
            </a:r>
            <a:endParaRPr lang="ko-KR" altLang="en-US" sz="900" dirty="0">
              <a:solidFill>
                <a:srgbClr val="00206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668273" y="6101724"/>
            <a:ext cx="758683" cy="306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2060"/>
                </a:solidFill>
              </a:rPr>
              <a:t>실장 평가</a:t>
            </a:r>
            <a:endParaRPr lang="en-US" altLang="ko-KR" sz="900" dirty="0" smtClean="0">
              <a:solidFill>
                <a:srgbClr val="002060"/>
              </a:solidFill>
            </a:endParaRPr>
          </a:p>
        </p:txBody>
      </p:sp>
      <p:sp>
        <p:nvSpPr>
          <p:cNvPr id="43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ko-KR" altLang="en-US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기간 </a:t>
            </a:r>
            <a:r>
              <a:rPr lang="en-US" altLang="ko-KR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20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en-US" altLang="ko-KR" sz="1000" b="1" dirty="0">
                <a:solidFill>
                  <a:schemeClr val="tx1"/>
                </a:solidFill>
              </a:rPr>
              <a:t>--&gt; </a:t>
            </a:r>
            <a:r>
              <a:rPr lang="ko-KR" altLang="en-US" sz="1000" b="1" dirty="0">
                <a:solidFill>
                  <a:schemeClr val="tx1"/>
                </a:solidFill>
              </a:rPr>
              <a:t>원격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ko-KR" altLang="en-US" sz="1000" b="1" dirty="0" err="1">
                <a:solidFill>
                  <a:srgbClr val="FF0000"/>
                </a:solidFill>
              </a:rPr>
              <a:t>원견지원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:  "</a:t>
            </a:r>
            <a:r>
              <a:rPr lang="ko-KR" altLang="en-US" sz="1000" b="1" dirty="0">
                <a:solidFill>
                  <a:srgbClr val="FF0000"/>
                </a:solidFill>
              </a:rPr>
              <a:t>이 컴퓨터에 대한 원격 지원 연결 허용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-&gt;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원견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데스크톱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 "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모든 버전의 원격 데스크톱을 실행 중인 컴퓨터에서 연결 허용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"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04861" y="1815982"/>
            <a:ext cx="4934477" cy="4430139"/>
            <a:chOff x="3004861" y="1815982"/>
            <a:chExt cx="4934477" cy="44301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861" y="1815982"/>
              <a:ext cx="4934477" cy="443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381"/>
            <p:cNvSpPr>
              <a:spLocks noChangeArrowheads="1"/>
            </p:cNvSpPr>
            <p:nvPr/>
          </p:nvSpPr>
          <p:spPr bwMode="black">
            <a:xfrm>
              <a:off x="3362286" y="4425644"/>
              <a:ext cx="3212875" cy="39126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Rectangle 1381"/>
            <p:cNvSpPr>
              <a:spLocks noChangeArrowheads="1"/>
            </p:cNvSpPr>
            <p:nvPr/>
          </p:nvSpPr>
          <p:spPr bwMode="black">
            <a:xfrm>
              <a:off x="3275856" y="2650565"/>
              <a:ext cx="2592288" cy="33849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21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방화벽 </a:t>
            </a:r>
            <a:r>
              <a:rPr lang="en-US" altLang="ko-KR" sz="1000" b="1" dirty="0">
                <a:solidFill>
                  <a:schemeClr val="tx1"/>
                </a:solidFill>
              </a:rPr>
              <a:t>--&gt;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방화벽 설정 또는 해제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홈 또는 회사</a:t>
            </a: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개인</a:t>
            </a:r>
            <a:r>
              <a:rPr lang="en-US" altLang="ko-KR" sz="1000" b="1" dirty="0">
                <a:solidFill>
                  <a:srgbClr val="FF0000"/>
                </a:solidFill>
              </a:rPr>
              <a:t>) </a:t>
            </a:r>
            <a:r>
              <a:rPr lang="ko-KR" altLang="en-US" sz="1000" b="1" dirty="0">
                <a:solidFill>
                  <a:srgbClr val="FF0000"/>
                </a:solidFill>
              </a:rPr>
              <a:t>네트워크 위치 설정 </a:t>
            </a:r>
            <a:r>
              <a:rPr lang="en-US" altLang="ko-KR" sz="1000" b="1" dirty="0">
                <a:solidFill>
                  <a:srgbClr val="FF0000"/>
                </a:solidFill>
              </a:rPr>
              <a:t>:  "Windows </a:t>
            </a:r>
            <a:r>
              <a:rPr lang="ko-KR" altLang="en-US" sz="1000" b="1" dirty="0">
                <a:solidFill>
                  <a:srgbClr val="FF0000"/>
                </a:solidFill>
              </a:rPr>
              <a:t>방화벽 사용 안 함</a:t>
            </a: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권장하지 않음</a:t>
            </a:r>
            <a:r>
              <a:rPr lang="en-US" altLang="ko-KR" sz="1000" b="1" dirty="0">
                <a:solidFill>
                  <a:srgbClr val="FF0000"/>
                </a:solidFill>
              </a:rPr>
              <a:t>)" 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공용 네트워크 위치 설정 </a:t>
            </a:r>
            <a:r>
              <a:rPr lang="en-US" altLang="ko-KR" sz="1000" b="1" dirty="0">
                <a:solidFill>
                  <a:srgbClr val="FF0000"/>
                </a:solidFill>
              </a:rPr>
              <a:t>:  "Windows </a:t>
            </a:r>
            <a:r>
              <a:rPr lang="ko-KR" altLang="en-US" sz="1000" b="1" dirty="0">
                <a:solidFill>
                  <a:srgbClr val="FF0000"/>
                </a:solidFill>
              </a:rPr>
              <a:t>방화벽 사용 안 함</a:t>
            </a: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권장하지 않음</a:t>
            </a:r>
            <a:r>
              <a:rPr lang="en-US" altLang="ko-KR" sz="1000" b="1" dirty="0">
                <a:solidFill>
                  <a:srgbClr val="FF0000"/>
                </a:solidFill>
              </a:rPr>
              <a:t>)" 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17" y="2045440"/>
            <a:ext cx="4890366" cy="418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및 응용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Firewall -&gt; </a:t>
            </a:r>
            <a:r>
              <a:rPr lang="ko-KR" altLang="en-US" sz="1000" b="1" dirty="0">
                <a:solidFill>
                  <a:schemeClr val="tx1"/>
                </a:solidFill>
              </a:rPr>
              <a:t>속성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일반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서비스 상태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정지 선택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시작 유형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사용 안 함 선택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적용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26203" y="1906313"/>
            <a:ext cx="6682146" cy="4329008"/>
            <a:chOff x="2126203" y="1931252"/>
            <a:chExt cx="6682146" cy="4329008"/>
          </a:xfrm>
        </p:grpSpPr>
        <p:pic>
          <p:nvPicPr>
            <p:cNvPr id="11" name="그림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203" y="2620801"/>
              <a:ext cx="5353613" cy="3639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378"/>
            <p:cNvSpPr>
              <a:spLocks noChangeArrowheads="1"/>
            </p:cNvSpPr>
            <p:nvPr/>
          </p:nvSpPr>
          <p:spPr bwMode="black">
            <a:xfrm>
              <a:off x="4365285" y="5258806"/>
              <a:ext cx="815254" cy="34980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19" name="AutoShape 1379"/>
            <p:cNvCxnSpPr>
              <a:cxnSpLocks noChangeShapeType="1"/>
              <a:stCxn id="10" idx="2"/>
              <a:endCxn id="16" idx="3"/>
            </p:cNvCxnSpPr>
            <p:nvPr/>
          </p:nvCxnSpPr>
          <p:spPr bwMode="black">
            <a:xfrm rot="5400000">
              <a:off x="5882240" y="4229729"/>
              <a:ext cx="502278" cy="1905680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" name="그림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948047"/>
              <a:ext cx="3444261" cy="2983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378"/>
            <p:cNvSpPr>
              <a:spLocks noChangeArrowheads="1"/>
            </p:cNvSpPr>
            <p:nvPr/>
          </p:nvSpPr>
          <p:spPr bwMode="black">
            <a:xfrm>
              <a:off x="5364088" y="1931252"/>
              <a:ext cx="3444261" cy="300017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85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컴퓨터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속성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고급 시스템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보호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구성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복원설정에서 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  <a:r>
              <a:rPr lang="ko-KR" altLang="en-US" sz="1000" b="1" dirty="0">
                <a:solidFill>
                  <a:srgbClr val="FF0000"/>
                </a:solidFill>
              </a:rPr>
              <a:t>시스템 보호 해제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선택 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계속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선택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예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81159" y="2365506"/>
            <a:ext cx="6381883" cy="3862294"/>
            <a:chOff x="2328758" y="1844824"/>
            <a:chExt cx="6381883" cy="3862294"/>
          </a:xfrm>
        </p:grpSpPr>
        <p:pic>
          <p:nvPicPr>
            <p:cNvPr id="18" name="그림 1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8758" y="1849777"/>
              <a:ext cx="3465718" cy="2252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288" y="1844824"/>
              <a:ext cx="2671353" cy="2333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4537938"/>
              <a:ext cx="3290115" cy="109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404" y="4462100"/>
              <a:ext cx="2205120" cy="1245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82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및 응용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서비스 </a:t>
            </a:r>
            <a:r>
              <a:rPr lang="en-US" altLang="ko-KR" sz="1000" b="1" dirty="0">
                <a:solidFill>
                  <a:schemeClr val="tx1"/>
                </a:solidFill>
              </a:rPr>
              <a:t>-&gt; Volume Shadow Copy -&gt; </a:t>
            </a:r>
            <a:r>
              <a:rPr lang="ko-KR" altLang="en-US" sz="1000" b="1" dirty="0">
                <a:solidFill>
                  <a:schemeClr val="tx1"/>
                </a:solidFill>
              </a:rPr>
              <a:t>속성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일반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서비스 상태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정지 선택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시작 유형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사용 안 함 선택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적용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확인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148667" y="1948265"/>
            <a:ext cx="6682147" cy="4278964"/>
            <a:chOff x="2126203" y="1981296"/>
            <a:chExt cx="6682147" cy="4278964"/>
          </a:xfrm>
        </p:grpSpPr>
        <p:pic>
          <p:nvPicPr>
            <p:cNvPr id="27" name="그림 2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203" y="2620801"/>
              <a:ext cx="4562742" cy="3639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그림 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626" y="1981297"/>
              <a:ext cx="3437724" cy="2950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378"/>
            <p:cNvSpPr>
              <a:spLocks noChangeArrowheads="1"/>
            </p:cNvSpPr>
            <p:nvPr/>
          </p:nvSpPr>
          <p:spPr bwMode="black">
            <a:xfrm>
              <a:off x="4005016" y="4832766"/>
              <a:ext cx="961798" cy="34980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19" name="AutoShape 1379"/>
            <p:cNvCxnSpPr>
              <a:cxnSpLocks noChangeShapeType="1"/>
              <a:stCxn id="20" idx="1"/>
              <a:endCxn id="16" idx="0"/>
            </p:cNvCxnSpPr>
            <p:nvPr/>
          </p:nvCxnSpPr>
          <p:spPr bwMode="black">
            <a:xfrm rot="10800000" flipV="1">
              <a:off x="4485916" y="3456362"/>
              <a:ext cx="878173" cy="1376403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Rectangle 1378"/>
            <p:cNvSpPr>
              <a:spLocks noChangeArrowheads="1"/>
            </p:cNvSpPr>
            <p:nvPr/>
          </p:nvSpPr>
          <p:spPr bwMode="black">
            <a:xfrm>
              <a:off x="5364088" y="1981296"/>
              <a:ext cx="3444261" cy="295013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14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고급시스템</a:t>
            </a:r>
            <a:r>
              <a:rPr lang="ko-KR" altLang="en-US" sz="1000" b="1" dirty="0">
                <a:solidFill>
                  <a:schemeClr val="tx1"/>
                </a:solidFill>
              </a:rPr>
              <a:t>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고급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성능의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시각효과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최적 성능으로 조정</a:t>
            </a:r>
            <a:r>
              <a:rPr lang="en-US" altLang="ko-KR" sz="1000" b="1" dirty="0">
                <a:solidFill>
                  <a:srgbClr val="FF0000"/>
                </a:solidFill>
              </a:rPr>
              <a:t>(P) </a:t>
            </a:r>
            <a:r>
              <a:rPr lang="ko-KR" altLang="en-US" sz="1000" b="1" dirty="0">
                <a:solidFill>
                  <a:srgbClr val="FF0000"/>
                </a:solidFill>
              </a:rPr>
              <a:t>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적용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확인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10825" y="1585492"/>
            <a:ext cx="6542879" cy="4677553"/>
            <a:chOff x="2185886" y="1543927"/>
            <a:chExt cx="6542879" cy="4677553"/>
          </a:xfrm>
        </p:grpSpPr>
        <p:pic>
          <p:nvPicPr>
            <p:cNvPr id="22" name="그림 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886" y="1543927"/>
              <a:ext cx="4392488" cy="3397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그림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2910522"/>
              <a:ext cx="5092869" cy="3310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179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바탕화면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마우스 </a:t>
            </a:r>
            <a:r>
              <a:rPr lang="ko-KR" altLang="en-US" sz="1000" b="1" dirty="0" err="1">
                <a:solidFill>
                  <a:schemeClr val="tx1"/>
                </a:solidFill>
              </a:rPr>
              <a:t>우클릭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개인설정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Aero </a:t>
            </a:r>
            <a:r>
              <a:rPr lang="ko-KR" altLang="en-US" sz="1000" b="1" dirty="0">
                <a:solidFill>
                  <a:schemeClr val="tx1"/>
                </a:solidFill>
              </a:rPr>
              <a:t>테마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en-US" altLang="ko-KR" sz="1000" b="1" dirty="0">
                <a:solidFill>
                  <a:srgbClr val="FF0000"/>
                </a:solidFill>
              </a:rPr>
              <a:t>Windows 7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216716" y="1783911"/>
            <a:ext cx="6487448" cy="4478810"/>
            <a:chOff x="2208403" y="1717407"/>
            <a:chExt cx="6487448" cy="44788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403" y="1717407"/>
              <a:ext cx="2403527" cy="2234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271" y="2490029"/>
              <a:ext cx="4723580" cy="3706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378"/>
            <p:cNvSpPr>
              <a:spLocks noChangeArrowheads="1"/>
            </p:cNvSpPr>
            <p:nvPr/>
          </p:nvSpPr>
          <p:spPr bwMode="black">
            <a:xfrm>
              <a:off x="2539150" y="3381932"/>
              <a:ext cx="1008112" cy="182772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19" name="AutoShape 1379"/>
            <p:cNvCxnSpPr>
              <a:cxnSpLocks noChangeShapeType="1"/>
              <a:stCxn id="20" idx="1"/>
              <a:endCxn id="16" idx="3"/>
            </p:cNvCxnSpPr>
            <p:nvPr/>
          </p:nvCxnSpPr>
          <p:spPr bwMode="black">
            <a:xfrm rot="10800000">
              <a:off x="3547263" y="3473318"/>
              <a:ext cx="1744817" cy="130386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Rectangle 1378"/>
            <p:cNvSpPr>
              <a:spLocks noChangeArrowheads="1"/>
            </p:cNvSpPr>
            <p:nvPr/>
          </p:nvSpPr>
          <p:spPr bwMode="black">
            <a:xfrm>
              <a:off x="5292079" y="4293095"/>
              <a:ext cx="936105" cy="968169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23579" y="1626159"/>
            <a:ext cx="6497042" cy="4650434"/>
            <a:chOff x="2123728" y="1617846"/>
            <a:chExt cx="6497042" cy="4650434"/>
          </a:xfrm>
        </p:grpSpPr>
        <p:pic>
          <p:nvPicPr>
            <p:cNvPr id="22" name="그림 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617846"/>
              <a:ext cx="4968552" cy="3179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8205" y="3428999"/>
              <a:ext cx="2552565" cy="283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고급시스템</a:t>
            </a:r>
            <a:r>
              <a:rPr lang="ko-KR" altLang="en-US" sz="1000" b="1" dirty="0">
                <a:solidFill>
                  <a:schemeClr val="tx1"/>
                </a:solidFill>
              </a:rPr>
              <a:t>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고급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성능의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고급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가상 메모리 변경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선택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-&gt;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사용자 </a:t>
            </a:r>
            <a:r>
              <a:rPr lang="ko-KR" altLang="en-US" sz="1000" b="1" dirty="0">
                <a:solidFill>
                  <a:schemeClr val="tx1"/>
                </a:solidFill>
              </a:rPr>
              <a:t>지정 크기 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err="1">
                <a:solidFill>
                  <a:srgbClr val="FF0000"/>
                </a:solidFill>
              </a:rPr>
              <a:t>처음크기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"6144"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err="1">
                <a:solidFill>
                  <a:srgbClr val="FF0000"/>
                </a:solidFill>
              </a:rPr>
              <a:t>최대크기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"7168"</a:t>
            </a:r>
            <a:r>
              <a:rPr lang="en-US" altLang="ko-KR" sz="1000" b="1" dirty="0">
                <a:solidFill>
                  <a:schemeClr val="tx1"/>
                </a:solidFill>
              </a:rPr>
              <a:t>  -&gt;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확인 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센터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센터 설정 변경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보안 메시지 및 유지 관리 메시지 전체 항목 체크 해제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27" y="1861096"/>
            <a:ext cx="6245946" cy="437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2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탐색기 창을 열어 </a:t>
            </a:r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 dirty="0">
                <a:solidFill>
                  <a:schemeClr val="tx1"/>
                </a:solidFill>
              </a:rPr>
              <a:t>번 클릭 후 </a:t>
            </a:r>
            <a:r>
              <a:rPr lang="ko-KR" altLang="en-US" sz="1000" b="1" dirty="0">
                <a:solidFill>
                  <a:srgbClr val="FF0000"/>
                </a:solidFill>
              </a:rPr>
              <a:t>자세히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선택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rgbClr val="FF0000"/>
                </a:solidFill>
              </a:rPr>
              <a:t>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②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표시창에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마우스 포인트를 갖다 놓고 </a:t>
            </a:r>
            <a:r>
              <a:rPr lang="ko-KR" altLang="en-US" sz="1000" b="1" dirty="0" err="1">
                <a:solidFill>
                  <a:schemeClr val="tx1"/>
                </a:solidFill>
              </a:rPr>
              <a:t>우클릭</a:t>
            </a:r>
            <a:r>
              <a:rPr lang="ko-KR" altLang="en-US" sz="1000" b="1" dirty="0">
                <a:solidFill>
                  <a:schemeClr val="tx1"/>
                </a:solidFill>
              </a:rPr>
              <a:t> 후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2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번과 </a:t>
            </a:r>
            <a:r>
              <a:rPr lang="ko-KR" altLang="en-US" sz="1000" b="1" dirty="0">
                <a:solidFill>
                  <a:schemeClr val="tx1"/>
                </a:solidFill>
              </a:rPr>
              <a:t>같이 체크 확인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67999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2309461" y="1556792"/>
            <a:ext cx="6300859" cy="4734300"/>
            <a:chOff x="2309461" y="1556792"/>
            <a:chExt cx="6300859" cy="47343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1636802"/>
              <a:ext cx="2592418" cy="24408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729899"/>
              <a:ext cx="1468920" cy="22546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4483" y="4247682"/>
              <a:ext cx="4975704" cy="1846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4288" y="4559151"/>
              <a:ext cx="1446032" cy="17319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Rectangle 1378"/>
            <p:cNvSpPr>
              <a:spLocks noChangeArrowheads="1"/>
            </p:cNvSpPr>
            <p:nvPr/>
          </p:nvSpPr>
          <p:spPr bwMode="black">
            <a:xfrm>
              <a:off x="4523279" y="1620176"/>
              <a:ext cx="480899" cy="25919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21" name="AutoShape 1379"/>
            <p:cNvCxnSpPr>
              <a:cxnSpLocks noChangeShapeType="1"/>
              <a:stCxn id="22" idx="1"/>
            </p:cNvCxnSpPr>
            <p:nvPr/>
          </p:nvCxnSpPr>
          <p:spPr bwMode="black">
            <a:xfrm rot="10800000">
              <a:off x="4788025" y="1895993"/>
              <a:ext cx="1206869" cy="1469003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1378"/>
            <p:cNvSpPr>
              <a:spLocks noChangeArrowheads="1"/>
            </p:cNvSpPr>
            <p:nvPr/>
          </p:nvSpPr>
          <p:spPr bwMode="black">
            <a:xfrm>
              <a:off x="5994893" y="3220979"/>
              <a:ext cx="1486187" cy="288032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Rectangle 1378"/>
            <p:cNvSpPr>
              <a:spLocks noChangeArrowheads="1"/>
            </p:cNvSpPr>
            <p:nvPr/>
          </p:nvSpPr>
          <p:spPr bwMode="black">
            <a:xfrm>
              <a:off x="2309461" y="4221632"/>
              <a:ext cx="5000726" cy="25919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Rectangle 1378"/>
            <p:cNvSpPr>
              <a:spLocks noChangeArrowheads="1"/>
            </p:cNvSpPr>
            <p:nvPr/>
          </p:nvSpPr>
          <p:spPr bwMode="black">
            <a:xfrm>
              <a:off x="7164289" y="4841155"/>
              <a:ext cx="792087" cy="1278736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29" name="AutoShape 1379"/>
            <p:cNvCxnSpPr>
              <a:cxnSpLocks noChangeShapeType="1"/>
              <a:stCxn id="28" idx="1"/>
            </p:cNvCxnSpPr>
            <p:nvPr/>
          </p:nvCxnSpPr>
          <p:spPr bwMode="black">
            <a:xfrm rot="10800000">
              <a:off x="5831333" y="4495605"/>
              <a:ext cx="1332957" cy="984919"/>
            </a:xfrm>
            <a:prstGeom prst="bentConnector3">
              <a:avLst>
                <a:gd name="adj1" fmla="val 100514"/>
              </a:avLst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직사각형 32"/>
            <p:cNvSpPr/>
            <p:nvPr/>
          </p:nvSpPr>
          <p:spPr>
            <a:xfrm>
              <a:off x="4975961" y="155679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08481" y="479011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4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592726"/>
              </p:ext>
            </p:extLst>
          </p:nvPr>
        </p:nvGraphicFramePr>
        <p:xfrm>
          <a:off x="179508" y="1340769"/>
          <a:ext cx="8784979" cy="496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121">
                  <a:extLst>
                    <a:ext uri="{9D8B030D-6E8A-4147-A177-3AD203B41FA5}">
                      <a16:colId xmlns:a16="http://schemas.microsoft.com/office/drawing/2014/main" val="2015540240"/>
                    </a:ext>
                  </a:extLst>
                </a:gridCol>
                <a:gridCol w="1425581">
                  <a:extLst>
                    <a:ext uri="{9D8B030D-6E8A-4147-A177-3AD203B41FA5}">
                      <a16:colId xmlns:a16="http://schemas.microsoft.com/office/drawing/2014/main" val="2941529662"/>
                    </a:ext>
                  </a:extLst>
                </a:gridCol>
                <a:gridCol w="636199">
                  <a:extLst>
                    <a:ext uri="{9D8B030D-6E8A-4147-A177-3AD203B41FA5}">
                      <a16:colId xmlns:a16="http://schemas.microsoft.com/office/drawing/2014/main" val="1003113884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2076667748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1168909706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3237149662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935206722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2967652552"/>
                    </a:ext>
                  </a:extLst>
                </a:gridCol>
                <a:gridCol w="987013">
                  <a:extLst>
                    <a:ext uri="{9D8B030D-6E8A-4147-A177-3AD203B41FA5}">
                      <a16:colId xmlns:a16="http://schemas.microsoft.com/office/drawing/2014/main" val="668273229"/>
                    </a:ext>
                  </a:extLst>
                </a:gridCol>
              </a:tblGrid>
              <a:tr h="312400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검토 항목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단위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PE-CVD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Metal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CVD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ALD</a:t>
                      </a:r>
                      <a:endParaRPr lang="ko-KR" altLang="en-US" sz="105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Diffusion</a:t>
                      </a:r>
                      <a:endParaRPr lang="ko-KR" altLang="en-US" sz="1050" b="1" kern="1200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99594"/>
                  </a:ext>
                </a:extLst>
              </a:tr>
              <a:tr h="412077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QUAD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(EXITO)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Quanta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NOA</a:t>
                      </a:r>
                      <a:endParaRPr lang="ko-KR" altLang="en-US" sz="105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GEMINI</a:t>
                      </a:r>
                      <a:endParaRPr lang="ko-KR" altLang="en-US" sz="105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GEMINI</a:t>
                      </a:r>
                    </a:p>
                    <a:p>
                      <a:pPr algn="ctr" latinLnBrk="1"/>
                      <a:r>
                        <a:rPr lang="en-US" altLang="ko-KR" sz="105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ALD</a:t>
                      </a:r>
                      <a:endParaRPr lang="ko-KR" altLang="en-US" sz="105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HyEta</a:t>
                      </a:r>
                      <a:endParaRPr lang="ko-KR" altLang="en-US" sz="105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99138"/>
                  </a:ext>
                </a:extLst>
              </a:tr>
              <a:tr h="51454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MOLD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MOLD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/>
                        <a:t>CVD</a:t>
                      </a:r>
                      <a:r>
                        <a:rPr lang="en-US" altLang="ko-KR" sz="1100" b="1" baseline="0" smtClean="0"/>
                        <a:t> W</a:t>
                      </a:r>
                      <a:endParaRPr lang="en-US" altLang="ko-KR" sz="1100" b="1" baseline="0" dirty="0" smtClean="0"/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TEOS</a:t>
                      </a:r>
                    </a:p>
                  </a:txBody>
                  <a:tcPr marL="0" marR="0" marT="0" marB="0" anchor="ctr"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ALD-Ox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/>
                        <a:t>Zro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003549"/>
                  </a:ext>
                </a:extLst>
              </a:tr>
              <a:tr h="3608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공통 사항</a:t>
                      </a:r>
                      <a:endParaRPr lang="en-US" altLang="ko-KR" sz="1100" b="1" dirty="0" smtClean="0"/>
                    </a:p>
                    <a:p>
                      <a:pPr algn="ctr" latinLnBrk="1"/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공정</a:t>
                      </a:r>
                      <a:r>
                        <a:rPr lang="en-US" altLang="ko-KR" sz="1100" b="1" dirty="0" smtClean="0"/>
                        <a:t>)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/>
                        <a:t>공정 온도 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550</a:t>
                      </a:r>
                      <a:endParaRPr lang="ko-KR" alt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4418876"/>
                  </a:ext>
                </a:extLst>
              </a:tr>
              <a:tr h="3608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/>
                        <a:t>공정 압력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Torr</a:t>
                      </a: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2.7</a:t>
                      </a:r>
                      <a:r>
                        <a:rPr lang="en-US" altLang="ko-KR" sz="10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~ 3</a:t>
                      </a:r>
                      <a:endParaRPr lang="ko-KR" alt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5572718"/>
                  </a:ext>
                </a:extLst>
              </a:tr>
              <a:tr h="8790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/>
                        <a:t>공정 </a:t>
                      </a:r>
                      <a:r>
                        <a:rPr lang="en-US" altLang="ko-KR" sz="1100" b="1" dirty="0" smtClean="0"/>
                        <a:t>Gas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NF3 / N2 / </a:t>
                      </a:r>
                      <a:r>
                        <a:rPr lang="en-US" altLang="ko-KR" sz="1100" b="1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Ar</a:t>
                      </a:r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O2 / SIH4</a:t>
                      </a:r>
                      <a:r>
                        <a:rPr lang="en-US" altLang="ko-KR" sz="11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TEOS / NH3</a:t>
                      </a:r>
                      <a:endParaRPr lang="en-US" altLang="ko-KR" sz="1100" b="1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995178"/>
                  </a:ext>
                </a:extLst>
              </a:tr>
              <a:tr h="36088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개별 사항</a:t>
                      </a:r>
                      <a:endParaRPr lang="en-US" altLang="ko-KR" sz="1100" b="1" dirty="0" smtClean="0"/>
                    </a:p>
                    <a:p>
                      <a:pPr algn="ctr" latinLnBrk="1"/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부품</a:t>
                      </a:r>
                      <a:r>
                        <a:rPr lang="en-US" altLang="ko-KR" sz="1100" b="1" dirty="0" smtClean="0"/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부품 환경 온도</a:t>
                      </a:r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8115175"/>
                  </a:ext>
                </a:extLst>
              </a:tr>
              <a:tr h="3608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dirty="0" smtClean="0"/>
                        <a:t>Cleaning</a:t>
                      </a:r>
                      <a:r>
                        <a:rPr lang="en-US" altLang="ko-KR" sz="1100" b="1" baseline="0" dirty="0" smtClean="0"/>
                        <a:t> Time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Sec</a:t>
                      </a: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170 (1X)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8699533"/>
                  </a:ext>
                </a:extLst>
              </a:tr>
              <a:tr h="3608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dirty="0" smtClean="0"/>
                        <a:t>Cleaning</a:t>
                      </a:r>
                      <a:r>
                        <a:rPr lang="en-US" altLang="ko-KR" sz="1100" b="1" baseline="0" dirty="0" smtClean="0"/>
                        <a:t> Gas</a:t>
                      </a:r>
                      <a:endParaRPr lang="ko-KR" altLang="en-US" sz="1100" b="1" dirty="0"/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NF3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427523"/>
                  </a:ext>
                </a:extLst>
              </a:tr>
              <a:tr h="3608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TEOS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2848700"/>
                  </a:ext>
                </a:extLst>
              </a:tr>
              <a:tr h="6851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ko-KR" altLang="en-US" sz="11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배관</a:t>
                      </a:r>
                      <a:r>
                        <a:rPr lang="en-US" altLang="ko-KR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indent="0" algn="ctr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규격</a:t>
                      </a:r>
                      <a:endParaRPr lang="ko-KR" altLang="en-US" sz="10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AS-213</a:t>
                      </a:r>
                      <a:endParaRPr lang="en-US" altLang="ko-KR" sz="1100" b="1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~ AS394</a:t>
                      </a:r>
                      <a:endParaRPr lang="ko-KR" alt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4899766"/>
                  </a:ext>
                </a:extLst>
              </a:tr>
            </a:tbl>
          </a:graphicData>
        </a:graphic>
      </p:graphicFrame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4168" y="1002517"/>
            <a:ext cx="29049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b="1" dirty="0" smtClean="0"/>
              <a:t>평가 前 해당 설비</a:t>
            </a:r>
            <a:r>
              <a:rPr lang="en-US" altLang="ko-KR" sz="1000" b="1" dirty="0" smtClean="0"/>
              <a:t>&amp;</a:t>
            </a:r>
            <a:r>
              <a:rPr lang="ko-KR" altLang="en-US" sz="1000" b="1" dirty="0" smtClean="0"/>
              <a:t>부품에 대한 환경 작성</a:t>
            </a:r>
            <a:endParaRPr lang="ko-KR" altLang="en-US" sz="10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9512" y="888738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부품 환경 </a:t>
            </a:r>
            <a:r>
              <a:rPr lang="en-US" altLang="ko-KR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 예시</a:t>
            </a:r>
            <a:r>
              <a:rPr lang="en-US" altLang="ko-KR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0232" y="17068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???????????????????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탐색기창에서 구성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폴더 옵션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일반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탐색 창 </a:t>
            </a:r>
            <a:r>
              <a:rPr lang="ko-KR" altLang="en-US" sz="1000" b="1" dirty="0">
                <a:solidFill>
                  <a:srgbClr val="FF0000"/>
                </a:solidFill>
              </a:rPr>
              <a:t>항목 체크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②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폴더 </a:t>
            </a:r>
            <a:r>
              <a:rPr lang="ko-KR" altLang="en-US" sz="1000" b="1" dirty="0">
                <a:solidFill>
                  <a:schemeClr val="tx1"/>
                </a:solidFill>
              </a:rPr>
              <a:t>옵션 창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ko-KR" altLang="en-US" sz="1000" b="1" dirty="0">
                <a:solidFill>
                  <a:schemeClr val="tx1"/>
                </a:solidFill>
              </a:rPr>
              <a:t>보기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항목에서 </a:t>
            </a:r>
            <a:r>
              <a:rPr lang="ko-KR" altLang="en-US" sz="1000" b="1" dirty="0">
                <a:solidFill>
                  <a:srgbClr val="FF0000"/>
                </a:solidFill>
              </a:rPr>
              <a:t>모든 폴더에 적용</a:t>
            </a:r>
            <a:r>
              <a:rPr lang="ko-KR" altLang="en-US" sz="1000" b="1" dirty="0">
                <a:solidFill>
                  <a:schemeClr val="tx1"/>
                </a:solidFill>
              </a:rPr>
              <a:t> 선택 후 확인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258091" y="1623537"/>
            <a:ext cx="6434991" cy="4655340"/>
            <a:chOff x="2241465" y="1581972"/>
            <a:chExt cx="6434991" cy="4655340"/>
          </a:xfrm>
        </p:grpSpPr>
        <p:grpSp>
          <p:nvGrpSpPr>
            <p:cNvPr id="19" name="그룹 18"/>
            <p:cNvGrpSpPr/>
            <p:nvPr/>
          </p:nvGrpSpPr>
          <p:grpSpPr>
            <a:xfrm>
              <a:off x="2241465" y="1581972"/>
              <a:ext cx="2402544" cy="2896996"/>
              <a:chOff x="2241464" y="1581971"/>
              <a:chExt cx="2905125" cy="34575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41464" y="1581971"/>
                <a:ext cx="2905125" cy="3457575"/>
              </a:xfrm>
              <a:prstGeom prst="rect">
                <a:avLst/>
              </a:prstGeom>
            </p:spPr>
          </p:pic>
          <p:sp>
            <p:nvSpPr>
              <p:cNvPr id="20" name="Rectangle 1378"/>
              <p:cNvSpPr>
                <a:spLocks noChangeArrowheads="1"/>
              </p:cNvSpPr>
              <p:nvPr/>
            </p:nvSpPr>
            <p:spPr bwMode="black">
              <a:xfrm>
                <a:off x="2617054" y="3502789"/>
                <a:ext cx="1008112" cy="25919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Rectangle 1378"/>
              <p:cNvSpPr>
                <a:spLocks noChangeArrowheads="1"/>
              </p:cNvSpPr>
              <p:nvPr/>
            </p:nvSpPr>
            <p:spPr bwMode="black">
              <a:xfrm>
                <a:off x="2276218" y="1608687"/>
                <a:ext cx="692563" cy="270602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589" y="1815982"/>
              <a:ext cx="2849723" cy="2787502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5866252" y="3408533"/>
              <a:ext cx="2810204" cy="2828779"/>
              <a:chOff x="5522179" y="3140968"/>
              <a:chExt cx="3208344" cy="3138293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2179" y="3140968"/>
                <a:ext cx="3208344" cy="3138293"/>
              </a:xfrm>
              <a:prstGeom prst="rect">
                <a:avLst/>
              </a:prstGeom>
            </p:spPr>
          </p:pic>
          <p:sp>
            <p:nvSpPr>
              <p:cNvPr id="22" name="Rectangle 1378"/>
              <p:cNvSpPr>
                <a:spLocks noChangeArrowheads="1"/>
              </p:cNvSpPr>
              <p:nvPr/>
            </p:nvSpPr>
            <p:spPr bwMode="black">
              <a:xfrm>
                <a:off x="6179555" y="3853299"/>
                <a:ext cx="1097386" cy="288032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0" name="Rectangle 1378"/>
            <p:cNvSpPr>
              <a:spLocks noChangeArrowheads="1"/>
            </p:cNvSpPr>
            <p:nvPr/>
          </p:nvSpPr>
          <p:spPr bwMode="black">
            <a:xfrm>
              <a:off x="4075040" y="3324888"/>
              <a:ext cx="1503180" cy="489091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Rectangle 1378"/>
            <p:cNvSpPr>
              <a:spLocks noChangeArrowheads="1"/>
            </p:cNvSpPr>
            <p:nvPr/>
          </p:nvSpPr>
          <p:spPr bwMode="black">
            <a:xfrm>
              <a:off x="4065088" y="2014176"/>
              <a:ext cx="282575" cy="170801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Rectangle 1378"/>
            <p:cNvSpPr>
              <a:spLocks noChangeArrowheads="1"/>
            </p:cNvSpPr>
            <p:nvPr/>
          </p:nvSpPr>
          <p:spPr bwMode="black">
            <a:xfrm>
              <a:off x="6261497" y="3611355"/>
              <a:ext cx="282575" cy="170801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22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D:\</a:t>
            </a:r>
            <a:r>
              <a:rPr lang="ko-KR" altLang="en-US" sz="1000" b="1" dirty="0">
                <a:solidFill>
                  <a:schemeClr val="tx1"/>
                </a:solidFill>
              </a:rPr>
              <a:t>에 </a:t>
            </a:r>
            <a:r>
              <a:rPr lang="en-US" altLang="ko-KR" sz="1000" b="1" dirty="0">
                <a:solidFill>
                  <a:srgbClr val="FF0000"/>
                </a:solidFill>
              </a:rPr>
              <a:t>Data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폴더와 </a:t>
            </a:r>
            <a:r>
              <a:rPr lang="en-US" altLang="ko-KR" sz="1000" b="1" dirty="0">
                <a:solidFill>
                  <a:srgbClr val="FF0000"/>
                </a:solidFill>
              </a:rPr>
              <a:t>PJT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폴더를 생성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②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D:\Data </a:t>
            </a:r>
            <a:r>
              <a:rPr lang="ko-KR" altLang="en-US" sz="1000" b="1" dirty="0">
                <a:solidFill>
                  <a:schemeClr val="tx1"/>
                </a:solidFill>
              </a:rPr>
              <a:t>폴더에 </a:t>
            </a:r>
            <a:r>
              <a:rPr lang="en-US" altLang="ko-KR" sz="1000" b="1" dirty="0">
                <a:solidFill>
                  <a:srgbClr val="FF0000"/>
                </a:solidFill>
              </a:rPr>
              <a:t>Update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폴더와 </a:t>
            </a:r>
            <a:r>
              <a:rPr lang="en-US" altLang="ko-KR" sz="1000" b="1" dirty="0">
                <a:solidFill>
                  <a:srgbClr val="FF0000"/>
                </a:solidFill>
              </a:rPr>
              <a:t>Backup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폴더를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생성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70797" y="2461068"/>
            <a:ext cx="6603510" cy="3784557"/>
            <a:chOff x="2195736" y="2210983"/>
            <a:chExt cx="6603510" cy="378455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1404" y="2210983"/>
              <a:ext cx="5972175" cy="17145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4437112"/>
              <a:ext cx="6603510" cy="1558428"/>
            </a:xfrm>
            <a:prstGeom prst="rect">
              <a:avLst/>
            </a:prstGeom>
          </p:spPr>
        </p:pic>
        <p:sp>
          <p:nvSpPr>
            <p:cNvPr id="30" name="Rectangle 1378"/>
            <p:cNvSpPr>
              <a:spLocks noChangeArrowheads="1"/>
            </p:cNvSpPr>
            <p:nvPr/>
          </p:nvSpPr>
          <p:spPr bwMode="black">
            <a:xfrm>
              <a:off x="2724731" y="3376370"/>
              <a:ext cx="4176464" cy="479117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Rectangle 1378"/>
            <p:cNvSpPr>
              <a:spLocks noChangeArrowheads="1"/>
            </p:cNvSpPr>
            <p:nvPr/>
          </p:nvSpPr>
          <p:spPr bwMode="black">
            <a:xfrm>
              <a:off x="2380353" y="5500606"/>
              <a:ext cx="3919839" cy="43204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Rectangle 1378"/>
            <p:cNvSpPr>
              <a:spLocks noChangeArrowheads="1"/>
            </p:cNvSpPr>
            <p:nvPr/>
          </p:nvSpPr>
          <p:spPr bwMode="black">
            <a:xfrm>
              <a:off x="3215075" y="2521979"/>
              <a:ext cx="1512168" cy="25895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Rectangle 1378"/>
            <p:cNvSpPr>
              <a:spLocks noChangeArrowheads="1"/>
            </p:cNvSpPr>
            <p:nvPr/>
          </p:nvSpPr>
          <p:spPr bwMode="black">
            <a:xfrm>
              <a:off x="2874250" y="4684970"/>
              <a:ext cx="2345821" cy="25895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3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내 컴퓨터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디스크 관리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추가된 </a:t>
            </a:r>
            <a:r>
              <a:rPr lang="en-US" altLang="ko-KR" sz="1000" b="1" dirty="0">
                <a:solidFill>
                  <a:schemeClr val="tx1"/>
                </a:solidFill>
              </a:rPr>
              <a:t>SSD </a:t>
            </a:r>
            <a:r>
              <a:rPr lang="ko-KR" altLang="en-US" sz="1000" b="1" dirty="0">
                <a:solidFill>
                  <a:schemeClr val="tx1"/>
                </a:solidFill>
              </a:rPr>
              <a:t>디스크 초기화 작업 진행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65147" y="1947878"/>
            <a:ext cx="6608256" cy="4291638"/>
            <a:chOff x="2267744" y="1931252"/>
            <a:chExt cx="6608256" cy="429163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1931252"/>
              <a:ext cx="2700120" cy="3274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2910522"/>
              <a:ext cx="4448016" cy="3312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64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디스크 </a:t>
            </a:r>
            <a:r>
              <a:rPr lang="en-US" altLang="ko-KR" sz="1000" b="1" dirty="0">
                <a:solidFill>
                  <a:schemeClr val="tx1"/>
                </a:solidFill>
              </a:rPr>
              <a:t>1 -&gt; </a:t>
            </a:r>
            <a:r>
              <a:rPr lang="ko-KR" altLang="en-US" sz="1000" b="1" dirty="0">
                <a:solidFill>
                  <a:schemeClr val="tx1"/>
                </a:solidFill>
              </a:rPr>
              <a:t>새 단순 볼륨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단순 볼륨 만들기 마법사 진행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159998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65721" y="1552668"/>
            <a:ext cx="6815318" cy="4661599"/>
            <a:chOff x="2090660" y="1552668"/>
            <a:chExt cx="6815318" cy="466159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0660" y="1658268"/>
              <a:ext cx="3185183" cy="234679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015" y="1664139"/>
              <a:ext cx="2254697" cy="139822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2816" y="1552668"/>
              <a:ext cx="2493162" cy="202115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839" y="4227223"/>
              <a:ext cx="2492337" cy="198704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08" y="4248328"/>
              <a:ext cx="2007908" cy="167307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0204" y="4419865"/>
              <a:ext cx="2265774" cy="176900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769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새 볼륨</a:t>
            </a:r>
            <a:r>
              <a:rPr lang="en-US" altLang="ko-KR" sz="1000" b="1" dirty="0">
                <a:solidFill>
                  <a:schemeClr val="tx1"/>
                </a:solidFill>
              </a:rPr>
              <a:t>(F:) -&gt; </a:t>
            </a:r>
            <a:r>
              <a:rPr lang="ko-KR" altLang="en-US" sz="1000" b="1" dirty="0">
                <a:solidFill>
                  <a:schemeClr val="tx1"/>
                </a:solidFill>
              </a:rPr>
              <a:t>이름 바꾸기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로컬 디스크 </a:t>
            </a:r>
            <a:r>
              <a:rPr lang="en-US" altLang="ko-KR" sz="1000" b="1" dirty="0">
                <a:solidFill>
                  <a:schemeClr val="tx1"/>
                </a:solidFill>
              </a:rPr>
              <a:t>(F:)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76659" y="1608295"/>
            <a:ext cx="6793020" cy="4554601"/>
            <a:chOff x="2051720" y="1599982"/>
            <a:chExt cx="6793020" cy="455460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1599982"/>
              <a:ext cx="3930226" cy="3312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2910522"/>
              <a:ext cx="3984708" cy="3244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72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로컬 디스크</a:t>
            </a:r>
            <a:r>
              <a:rPr lang="en-US" altLang="ko-KR" sz="1000" b="1" dirty="0">
                <a:solidFill>
                  <a:schemeClr val="tx1"/>
                </a:solidFill>
              </a:rPr>
              <a:t>(F:) -&gt; Mars -&gt; Logs -&gt; </a:t>
            </a:r>
            <a:r>
              <a:rPr lang="en-US" altLang="ko-KR" sz="1000" b="1" dirty="0" err="1">
                <a:solidFill>
                  <a:srgbClr val="FF0000"/>
                </a:solidFill>
              </a:rPr>
              <a:t>Eventlog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폴더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생성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79110" y="2276872"/>
            <a:ext cx="6602615" cy="3928010"/>
            <a:chOff x="-956141" y="566737"/>
            <a:chExt cx="11056283" cy="57245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6141" y="566737"/>
              <a:ext cx="4391585" cy="572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625" y="576262"/>
              <a:ext cx="3969123" cy="5518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687" y="604837"/>
              <a:ext cx="4297455" cy="5220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33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실행 </a:t>
            </a:r>
            <a:r>
              <a:rPr lang="en-US" altLang="ko-KR" sz="1000" b="1" dirty="0">
                <a:solidFill>
                  <a:schemeClr val="tx1"/>
                </a:solidFill>
              </a:rPr>
              <a:t>-&gt; inetmgr.exe </a:t>
            </a:r>
            <a:r>
              <a:rPr lang="ko-KR" altLang="en-US" sz="1000" b="1" dirty="0">
                <a:solidFill>
                  <a:schemeClr val="tx1"/>
                </a:solidFill>
              </a:rPr>
              <a:t>입력 </a:t>
            </a:r>
            <a:r>
              <a:rPr lang="en-US" altLang="ko-KR" sz="1000" b="1" dirty="0">
                <a:solidFill>
                  <a:schemeClr val="tx1"/>
                </a:solidFill>
              </a:rPr>
              <a:t>-&gt; IIS </a:t>
            </a:r>
            <a:r>
              <a:rPr lang="ko-KR" altLang="en-US" sz="1000" b="1" dirty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-&gt; FTP_FOR_MARS -&gt; </a:t>
            </a:r>
            <a:r>
              <a:rPr lang="ko-KR" altLang="en-US" sz="1000" b="1" dirty="0">
                <a:solidFill>
                  <a:schemeClr val="tx1"/>
                </a:solidFill>
              </a:rPr>
              <a:t>사용 권한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편집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공유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공유 설정 선택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2001" y="1674188"/>
            <a:ext cx="6460198" cy="4602213"/>
            <a:chOff x="2356481" y="1615997"/>
            <a:chExt cx="6460198" cy="460221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615997"/>
              <a:ext cx="3871814" cy="134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481" y="3356992"/>
              <a:ext cx="3287819" cy="248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3057540"/>
              <a:ext cx="3020543" cy="3160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833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FTP_FOR_MARS </a:t>
            </a:r>
            <a:r>
              <a:rPr lang="ko-KR" altLang="en-US" sz="1000" b="1" dirty="0">
                <a:solidFill>
                  <a:schemeClr val="tx1"/>
                </a:solidFill>
              </a:rPr>
              <a:t>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추가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공유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완료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23728" y="1988840"/>
            <a:ext cx="6696744" cy="4207732"/>
            <a:chOff x="-1018054" y="355786"/>
            <a:chExt cx="11274269" cy="6258438"/>
          </a:xfrm>
        </p:grpSpPr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8054" y="355786"/>
              <a:ext cx="5580000" cy="30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1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213" y="355786"/>
              <a:ext cx="5580000" cy="30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8054" y="3554224"/>
              <a:ext cx="5580000" cy="30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215" y="3554224"/>
              <a:ext cx="5580000" cy="30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51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FTP_FOR_MARS </a:t>
            </a:r>
            <a:r>
              <a:rPr lang="ko-KR" altLang="en-US" sz="1000" b="1" dirty="0">
                <a:solidFill>
                  <a:schemeClr val="tx1"/>
                </a:solidFill>
              </a:rPr>
              <a:t>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FTP </a:t>
            </a:r>
            <a:r>
              <a:rPr lang="ko-KR" altLang="en-US" sz="1000" b="1" dirty="0">
                <a:solidFill>
                  <a:schemeClr val="tx1"/>
                </a:solidFill>
              </a:rPr>
              <a:t>사이트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고급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최대 연결 수 </a:t>
            </a:r>
            <a:r>
              <a:rPr lang="en-US" altLang="ko-KR" sz="1000" b="1" dirty="0">
                <a:solidFill>
                  <a:schemeClr val="tx1"/>
                </a:solidFill>
              </a:rPr>
              <a:t>-&gt; "10" </a:t>
            </a:r>
            <a:r>
              <a:rPr lang="ko-KR" altLang="en-US" sz="1000" b="1" dirty="0">
                <a:solidFill>
                  <a:schemeClr val="tx1"/>
                </a:solidFill>
              </a:rPr>
              <a:t>변경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00298" y="2564904"/>
            <a:ext cx="6743604" cy="3690688"/>
            <a:chOff x="-875459" y="876020"/>
            <a:chExt cx="10894919" cy="510596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75459" y="891708"/>
              <a:ext cx="6464114" cy="4700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280" y="876020"/>
              <a:ext cx="4383180" cy="510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05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FTP_FOR_MARS </a:t>
            </a:r>
            <a:r>
              <a:rPr lang="ko-KR" altLang="en-US" sz="1000" b="1" dirty="0">
                <a:solidFill>
                  <a:schemeClr val="tx1"/>
                </a:solidFill>
              </a:rPr>
              <a:t>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FTP </a:t>
            </a:r>
            <a:r>
              <a:rPr lang="ko-KR" altLang="en-US" sz="1000" b="1" dirty="0">
                <a:solidFill>
                  <a:schemeClr val="tx1"/>
                </a:solidFill>
              </a:rPr>
              <a:t>메시지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err="1">
                <a:solidFill>
                  <a:schemeClr val="tx1"/>
                </a:solidFill>
              </a:rPr>
              <a:t>사작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최대 연결 수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메시지 변경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51720" y="2363252"/>
            <a:ext cx="6840760" cy="3729997"/>
            <a:chOff x="-911038" y="730063"/>
            <a:chExt cx="10966076" cy="535977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1038" y="730063"/>
              <a:ext cx="5979458" cy="3615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78" y="730063"/>
              <a:ext cx="4915460" cy="5359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34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23528" y="813146"/>
            <a:ext cx="266429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평가前 부품 사양 선행 검토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18620"/>
              </p:ext>
            </p:extLst>
          </p:nvPr>
        </p:nvGraphicFramePr>
        <p:xfrm>
          <a:off x="323528" y="1293596"/>
          <a:ext cx="8421124" cy="51221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7770985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24240995"/>
                    </a:ext>
                  </a:extLst>
                </a:gridCol>
              </a:tblGrid>
              <a:tr h="3099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검토 항목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smtClean="0">
                          <a:effectLst/>
                        </a:rPr>
                        <a:t>기준 </a:t>
                      </a:r>
                      <a:r>
                        <a:rPr lang="en-US" sz="1000" u="none" strike="noStrike" dirty="0" smtClean="0">
                          <a:effectLst/>
                        </a:rPr>
                        <a:t>Spec</a:t>
                      </a:r>
                      <a:r>
                        <a:rPr lang="en-US" sz="1000" u="none" strike="noStrike" dirty="0">
                          <a:effectLst/>
                        </a:rPr>
                        <a:t>.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Remark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Window7 Pro 32bit Embedded 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Operating System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운영체제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HW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를 제어하고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Application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구동을 위한 기반 환경을 제공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E3-1225 V2, Quad Core, 3.2GHz x 1</a:t>
                      </a:r>
                      <a:endParaRPr lang="en-US" altLang="ko-KR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/>
                        <a:t>Central Processing Unit </a:t>
                      </a:r>
                      <a:r>
                        <a:rPr lang="ko-KR" altLang="en-US" sz="1000" b="0" dirty="0" smtClean="0"/>
                        <a:t>중앙처리장치</a:t>
                      </a:r>
                      <a:endParaRPr lang="en-US" altLang="ko-KR" sz="1000" b="0" dirty="0" smtClean="0"/>
                    </a:p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의 두뇌에 해당되고 모든 데이터를 처리하는 장치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RAM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DDR3 </a:t>
                      </a:r>
                      <a:r>
                        <a:rPr lang="en-US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Unbuffered</a:t>
                      </a:r>
                      <a:r>
                        <a:rPr lang="en-US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ECC </a:t>
                      </a:r>
                    </a:p>
                    <a:p>
                      <a:pPr algn="ctr" rtl="0" fontAlgn="ctr"/>
                      <a:r>
                        <a:rPr lang="en-US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4GB x 2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Random Access Memory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기억된 정보를 읽어 내기도 하고 다른 정보를 기억시킬 수도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있는 휘발성 메모리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470341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VGA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512MB PCI-e 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x 1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Video Graphics Array VGA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PS/2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시리즈에 사용한 그래픽 규격으로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17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가지의 표시 모드를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가지고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640x480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해상도를 표현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481805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SSD</a:t>
                      </a: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Samsung SSD 860Pro </a:t>
                      </a:r>
                    </a:p>
                    <a:p>
                      <a:pPr algn="ctr" rtl="0" fontAlgn="ctr"/>
                      <a:r>
                        <a:rPr lang="de-DE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2.5' 512GB SSD x 2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/>
                        <a:t>Solid State Drive </a:t>
                      </a:r>
                      <a:r>
                        <a:rPr lang="ko-KR" altLang="en-US" sz="1000" b="0" dirty="0" smtClean="0"/>
                        <a:t>보조기억장치</a:t>
                      </a:r>
                      <a:endParaRPr lang="en-US" altLang="ko-KR" sz="1000" b="0" dirty="0" smtClean="0"/>
                    </a:p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/>
                        <a:t>반도체를 이용하여 정보를 저장하는 비 휘발성 메모리</a:t>
                      </a:r>
                      <a:endParaRPr lang="en-US" altLang="ko-KR" sz="1000" b="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ODD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Slim DVD Multi x 1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/>
                        <a:t>Optical Disc Drive </a:t>
                      </a:r>
                      <a:r>
                        <a:rPr lang="ko-KR" altLang="en-US" sz="1000" b="0" dirty="0" smtClean="0"/>
                        <a:t>광학디스크드라이브</a:t>
                      </a:r>
                      <a:endParaRPr lang="en-US" altLang="ko-KR" sz="1000" b="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/>
                        <a:t>데이터를 읽고 저장하는 주변기기로 </a:t>
                      </a:r>
                      <a:r>
                        <a:rPr lang="en-US" altLang="ko-KR" sz="1000" b="0" dirty="0" smtClean="0"/>
                        <a:t>CD</a:t>
                      </a:r>
                      <a:r>
                        <a:rPr lang="ko-KR" altLang="en-US" sz="1000" b="0" dirty="0" smtClean="0"/>
                        <a:t>드라이브</a:t>
                      </a:r>
                      <a:endParaRPr lang="en-US" altLang="ko-KR" sz="1000" b="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LAN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Gigabit LAN PORT 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x 6</a:t>
                      </a:r>
                      <a:endParaRPr lang="ko-KR" altLang="en-US" sz="1000" b="0" i="0" u="none" strike="noStrike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/>
                        <a:t>Local Area Network LAN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/>
                        <a:t>규모가 아주 작을 때는 단일 전송 케이블로 모든 호스트를</a:t>
                      </a:r>
                      <a:r>
                        <a:rPr lang="en-US" altLang="ko-KR" sz="1000" b="0" dirty="0" smtClean="0"/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/>
                        <a:t>연결한 네트워크</a:t>
                      </a:r>
                      <a:endParaRPr lang="en-US" altLang="ko-KR" sz="1000" b="0" dirty="0" smtClean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D-Net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Hilscher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, CIF50-DNM </a:t>
                      </a:r>
                      <a:b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x 1 </a:t>
                      </a:r>
                      <a:r>
                        <a:rPr lang="en-US" altLang="ko-KR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ea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, PCI Card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DeviceNet</a:t>
                      </a:r>
                      <a:r>
                        <a:rPr lang="en-US" altLang="ko-KR" sz="1000" dirty="0" smtClean="0"/>
                        <a:t> D-Net</a:t>
                      </a:r>
                      <a:endParaRPr lang="en-US" altLang="ko-KR" sz="1000" b="0" i="0" u="none" strike="noStrik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단일 네트워크를 통해 서로 연결하기 위한 신뢰성 있는 </a:t>
                      </a:r>
                      <a:r>
                        <a:rPr lang="en-US" altLang="ko-KR" sz="1000" dirty="0" smtClean="0"/>
                        <a:t>CAN 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기술을 바탕으로 한 </a:t>
                      </a:r>
                      <a:r>
                        <a:rPr lang="ko-KR" altLang="en-US" sz="1000" dirty="0" err="1" smtClean="0"/>
                        <a:t>공개형</a:t>
                      </a:r>
                      <a:r>
                        <a:rPr lang="ko-KR" altLang="en-US" sz="1000" dirty="0" smtClean="0"/>
                        <a:t> 저가 커뮤니케이션 링크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5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USB Port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Outter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USB x 2,</a:t>
                      </a:r>
                    </a:p>
                    <a:p>
                      <a:pPr algn="ctr" rtl="0" fontAlgn="ctr"/>
                      <a:r>
                        <a:rPr lang="en-US" altLang="ko-KR" sz="1000" b="0" u="none" strike="noStrike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Internel</a:t>
                      </a:r>
                      <a:r>
                        <a:rPr lang="en-US" altLang="ko-KR" sz="1000" b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USB x 1</a:t>
                      </a:r>
                      <a:endParaRPr lang="ko-KR" alt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Universal Serial Bus USB</a:t>
                      </a:r>
                    </a:p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등의 정보기기에 주변 장치를 연결하기 위한 직렬 버스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652120" y="355348"/>
            <a:ext cx="3511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평가 목표 및 경쟁사 </a:t>
            </a:r>
            <a:r>
              <a:rPr lang="en-US" altLang="ko-KR" b="1" dirty="0">
                <a:solidFill>
                  <a:srgbClr val="FF0000"/>
                </a:solidFill>
              </a:rPr>
              <a:t>Fail</a:t>
            </a:r>
            <a:r>
              <a:rPr lang="ko-KR" altLang="en-US" b="1" dirty="0" smtClean="0">
                <a:solidFill>
                  <a:srgbClr val="FF0000"/>
                </a:solidFill>
              </a:rPr>
              <a:t>율</a:t>
            </a:r>
            <a:r>
              <a:rPr lang="en-US" altLang="ko-KR" b="1" dirty="0" smtClean="0">
                <a:solidFill>
                  <a:srgbClr val="FF0000"/>
                </a:solidFill>
              </a:rPr>
              <a:t>….??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989200"/>
              </p:ext>
            </p:extLst>
          </p:nvPr>
        </p:nvGraphicFramePr>
        <p:xfrm>
          <a:off x="3992125" y="692696"/>
          <a:ext cx="4752527" cy="49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0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346">
                  <a:extLst>
                    <a:ext uri="{9D8B030D-6E8A-4147-A177-3AD203B41FA5}">
                      <a16:colId xmlns:a16="http://schemas.microsoft.com/office/drawing/2014/main" val="77709851"/>
                    </a:ext>
                  </a:extLst>
                </a:gridCol>
                <a:gridCol w="731489">
                  <a:extLst>
                    <a:ext uri="{9D8B030D-6E8A-4147-A177-3AD203B41FA5}">
                      <a16:colId xmlns:a16="http://schemas.microsoft.com/office/drawing/2014/main" val="324240995"/>
                    </a:ext>
                  </a:extLst>
                </a:gridCol>
              </a:tblGrid>
              <a:tr h="117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평가 목표</a:t>
                      </a:r>
                      <a:endParaRPr lang="ko-KR" sz="10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smtClean="0">
                          <a:effectLst/>
                        </a:rPr>
                        <a:t>경쟁사 </a:t>
                      </a:r>
                      <a:r>
                        <a:rPr lang="en-US" altLang="ko-KR" sz="1000" u="none" strike="noStrike" smtClean="0">
                          <a:effectLst/>
                        </a:rPr>
                        <a:t>Fail</a:t>
                      </a:r>
                      <a:r>
                        <a:rPr lang="ko-KR" altLang="en-US" sz="1000" u="none" strike="noStrike" smtClean="0">
                          <a:effectLst/>
                        </a:rPr>
                        <a:t>율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경쟁사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Fail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Remark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1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altLang="ko-KR" sz="10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endParaRPr lang="en-US" sz="10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896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FTP_FOR_MARS </a:t>
            </a:r>
            <a:r>
              <a:rPr lang="ko-KR" altLang="en-US" sz="1000" b="1" dirty="0">
                <a:solidFill>
                  <a:schemeClr val="tx1"/>
                </a:solidFill>
              </a:rPr>
              <a:t>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FTP </a:t>
            </a:r>
            <a:r>
              <a:rPr lang="ko-KR" altLang="en-US" sz="1000" b="1" dirty="0">
                <a:solidFill>
                  <a:schemeClr val="tx1"/>
                </a:solidFill>
              </a:rPr>
              <a:t>로깅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작업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사용 안함 변경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84973" y="2291291"/>
            <a:ext cx="6768752" cy="3946021"/>
            <a:chOff x="-904034" y="996483"/>
            <a:chExt cx="10952069" cy="486503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04034" y="1002647"/>
              <a:ext cx="6203016" cy="4053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1" y="996483"/>
              <a:ext cx="5836074" cy="4865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06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ko-KR" altLang="en-US" sz="1000" b="1" dirty="0">
                <a:solidFill>
                  <a:schemeClr val="tx1"/>
                </a:solidFill>
              </a:rPr>
              <a:t>실행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regedit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입력 혹은 </a:t>
            </a:r>
            <a:r>
              <a:rPr lang="en-US" altLang="ko-KR" sz="1000" b="1" dirty="0">
                <a:solidFill>
                  <a:schemeClr val="tx1"/>
                </a:solidFill>
              </a:rPr>
              <a:t>window</a:t>
            </a:r>
            <a:r>
              <a:rPr lang="ko-KR" altLang="en-US" sz="1000" b="1" dirty="0">
                <a:solidFill>
                  <a:schemeClr val="tx1"/>
                </a:solidFill>
              </a:rPr>
              <a:t>키</a:t>
            </a:r>
            <a:r>
              <a:rPr lang="en-US" altLang="ko-KR" sz="1000" b="1" dirty="0">
                <a:solidFill>
                  <a:schemeClr val="tx1"/>
                </a:solidFill>
              </a:rPr>
              <a:t>+R - </a:t>
            </a:r>
            <a:r>
              <a:rPr lang="en-US" altLang="ko-KR" sz="1000" b="1" dirty="0" err="1">
                <a:solidFill>
                  <a:schemeClr val="tx1"/>
                </a:solidFill>
              </a:rPr>
              <a:t>regedit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입력 후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② HKEY_CURRENT_USER </a:t>
            </a:r>
            <a:r>
              <a:rPr lang="en-US" altLang="ko-KR" sz="1000" b="1" dirty="0">
                <a:solidFill>
                  <a:schemeClr val="tx1"/>
                </a:solidFill>
              </a:rPr>
              <a:t>- Control Panel - Keyboard - </a:t>
            </a:r>
            <a:r>
              <a:rPr lang="en-US" altLang="ko-KR" sz="1000" b="1" dirty="0" err="1">
                <a:solidFill>
                  <a:schemeClr val="tx1"/>
                </a:solidFill>
              </a:rPr>
              <a:t>InitalKeyboardindicators</a:t>
            </a:r>
            <a:r>
              <a:rPr lang="en-US" altLang="ko-KR" sz="1000" b="1" dirty="0">
                <a:solidFill>
                  <a:schemeClr val="tx1"/>
                </a:solidFill>
              </a:rPr>
              <a:t> REG</a:t>
            </a:r>
            <a:r>
              <a:rPr lang="ko-KR" altLang="en-US" sz="1000" b="1" dirty="0">
                <a:solidFill>
                  <a:schemeClr val="tx1"/>
                </a:solidFill>
              </a:rPr>
              <a:t>를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'</a:t>
            </a:r>
            <a:r>
              <a:rPr lang="ko-KR" altLang="en-US" sz="1000" b="1" dirty="0">
                <a:solidFill>
                  <a:schemeClr val="tx1"/>
                </a:solidFill>
              </a:rPr>
              <a:t>더블클릭</a:t>
            </a:r>
            <a:r>
              <a:rPr lang="en-US" altLang="ko-KR" sz="1000" b="1" dirty="0">
                <a:solidFill>
                  <a:schemeClr val="tx1"/>
                </a:solidFill>
              </a:rPr>
              <a:t>' </a:t>
            </a:r>
            <a:r>
              <a:rPr lang="ko-KR" altLang="en-US" sz="1000" b="1" dirty="0">
                <a:solidFill>
                  <a:schemeClr val="tx1"/>
                </a:solidFill>
              </a:rPr>
              <a:t>또는 </a:t>
            </a:r>
            <a:r>
              <a:rPr lang="en-US" altLang="ko-KR" sz="1000" b="1" dirty="0">
                <a:solidFill>
                  <a:schemeClr val="tx1"/>
                </a:solidFill>
              </a:rPr>
              <a:t>'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우 클릭 </a:t>
            </a:r>
            <a:r>
              <a:rPr lang="ko-KR" altLang="en-US" sz="1000" b="1" dirty="0">
                <a:solidFill>
                  <a:schemeClr val="tx1"/>
                </a:solidFill>
              </a:rPr>
              <a:t>후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000" b="1" dirty="0">
                <a:solidFill>
                  <a:schemeClr val="tx1"/>
                </a:solidFill>
              </a:rPr>
              <a:t>‘ -&gt; 0 : </a:t>
            </a:r>
            <a:r>
              <a:rPr lang="en-US" altLang="ko-KR" sz="1000" b="1" dirty="0" err="1">
                <a:solidFill>
                  <a:schemeClr val="tx1"/>
                </a:solidFill>
              </a:rPr>
              <a:t>Num</a:t>
            </a:r>
            <a:r>
              <a:rPr lang="en-US" altLang="ko-KR" sz="1000" b="1" dirty="0">
                <a:solidFill>
                  <a:schemeClr val="tx1"/>
                </a:solidFill>
              </a:rPr>
              <a:t>-Lock OFF , 1: </a:t>
            </a:r>
            <a:r>
              <a:rPr lang="en-US" altLang="ko-KR" sz="1000" b="1" dirty="0" err="1">
                <a:solidFill>
                  <a:schemeClr val="tx1"/>
                </a:solidFill>
              </a:rPr>
              <a:t>Num</a:t>
            </a:r>
            <a:r>
              <a:rPr lang="en-US" altLang="ko-KR" sz="1000" b="1" dirty="0">
                <a:solidFill>
                  <a:schemeClr val="tx1"/>
                </a:solidFill>
              </a:rPr>
              <a:t>-Lock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ON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③ 재부팅 </a:t>
            </a:r>
            <a:r>
              <a:rPr lang="ko-KR" altLang="en-US" sz="1000" b="1" dirty="0">
                <a:solidFill>
                  <a:schemeClr val="tx1"/>
                </a:solidFill>
              </a:rPr>
              <a:t>하기 전 </a:t>
            </a:r>
            <a:r>
              <a:rPr lang="en-US" altLang="ko-KR" sz="1000" b="1" dirty="0" err="1">
                <a:solidFill>
                  <a:schemeClr val="tx1"/>
                </a:solidFill>
              </a:rPr>
              <a:t>Num</a:t>
            </a:r>
            <a:r>
              <a:rPr lang="en-US" altLang="ko-KR" sz="1000" b="1" dirty="0">
                <a:solidFill>
                  <a:schemeClr val="tx1"/>
                </a:solidFill>
              </a:rPr>
              <a:t>-Lock OFF </a:t>
            </a:r>
            <a:r>
              <a:rPr lang="ko-KR" altLang="en-US" sz="1000" b="1" dirty="0">
                <a:solidFill>
                  <a:schemeClr val="tx1"/>
                </a:solidFill>
              </a:rPr>
              <a:t>시켜야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함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( </a:t>
            </a:r>
            <a:r>
              <a:rPr lang="en-US" altLang="ko-KR" sz="1000" b="1" dirty="0" err="1">
                <a:solidFill>
                  <a:schemeClr val="tx1"/>
                </a:solidFill>
              </a:rPr>
              <a:t>Num</a:t>
            </a:r>
            <a:r>
              <a:rPr lang="en-US" altLang="ko-KR" sz="1000" b="1" dirty="0">
                <a:solidFill>
                  <a:schemeClr val="tx1"/>
                </a:solidFill>
              </a:rPr>
              <a:t>-Lock ON </a:t>
            </a:r>
            <a:r>
              <a:rPr lang="ko-KR" altLang="en-US" sz="1000" b="1" dirty="0">
                <a:solidFill>
                  <a:schemeClr val="tx1"/>
                </a:solidFill>
              </a:rPr>
              <a:t>한 상태로 </a:t>
            </a:r>
            <a:r>
              <a:rPr lang="ko-KR" altLang="en-US" sz="1000" b="1" dirty="0" err="1">
                <a:solidFill>
                  <a:schemeClr val="tx1"/>
                </a:solidFill>
              </a:rPr>
              <a:t>재부팅하면</a:t>
            </a:r>
            <a:r>
              <a:rPr lang="ko-KR" altLang="en-US" sz="1000" b="1" dirty="0">
                <a:solidFill>
                  <a:schemeClr val="tx1"/>
                </a:solidFill>
              </a:rPr>
              <a:t> 값 데이터가 다시 </a:t>
            </a:r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</a:rPr>
              <a:t>로 설정 됨 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PC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699792" y="2132856"/>
            <a:ext cx="5544616" cy="4145736"/>
            <a:chOff x="2879812" y="1756475"/>
            <a:chExt cx="5652808" cy="4552845"/>
          </a:xfrm>
        </p:grpSpPr>
        <p:grpSp>
          <p:nvGrpSpPr>
            <p:cNvPr id="6" name="그룹 5"/>
            <p:cNvGrpSpPr/>
            <p:nvPr/>
          </p:nvGrpSpPr>
          <p:grpSpPr>
            <a:xfrm>
              <a:off x="2879812" y="1756475"/>
              <a:ext cx="5184576" cy="4552845"/>
              <a:chOff x="2879812" y="1823728"/>
              <a:chExt cx="5184576" cy="455284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9972" y="1823728"/>
                <a:ext cx="2304256" cy="1190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9812" y="3055914"/>
                <a:ext cx="5184576" cy="3320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4293096"/>
              <a:ext cx="3600580" cy="1299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77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214725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설치 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/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CIF Device Driver Setup -&gt; PCI -&gt; Setup -&gt; </a:t>
            </a:r>
            <a:r>
              <a:rPr lang="en-US" altLang="ko-KR" sz="1000" b="1" dirty="0">
                <a:solidFill>
                  <a:srgbClr val="FF0000"/>
                </a:solidFill>
              </a:rPr>
              <a:t>□</a:t>
            </a:r>
            <a:r>
              <a:rPr lang="ko-KR" altLang="en-US" sz="1000" b="1" dirty="0">
                <a:solidFill>
                  <a:srgbClr val="FF0000"/>
                </a:solidFill>
              </a:rPr>
              <a:t>에 </a:t>
            </a:r>
            <a:r>
              <a:rPr lang="en-US" altLang="ko-KR" sz="1000" b="1" dirty="0">
                <a:solidFill>
                  <a:srgbClr val="FF0000"/>
                </a:solidFill>
              </a:rPr>
              <a:t>"√" </a:t>
            </a:r>
            <a:r>
              <a:rPr lang="ko-KR" altLang="en-US" sz="1000" b="1" dirty="0">
                <a:solidFill>
                  <a:srgbClr val="FF0000"/>
                </a:solidFill>
              </a:rPr>
              <a:t>표기</a:t>
            </a:r>
            <a:r>
              <a:rPr lang="ko-KR" altLang="en-US" sz="1000" b="1" dirty="0">
                <a:solidFill>
                  <a:schemeClr val="tx1"/>
                </a:solidFill>
              </a:rPr>
              <a:t> 상태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②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CIF </a:t>
            </a:r>
            <a:r>
              <a:rPr lang="en-US" altLang="ko-KR" sz="1000" b="1" dirty="0">
                <a:solidFill>
                  <a:schemeClr val="tx1"/>
                </a:solidFill>
              </a:rPr>
              <a:t>Device Driver Setup </a:t>
            </a:r>
            <a:r>
              <a:rPr lang="ko-KR" altLang="en-US" sz="1000" b="1" dirty="0">
                <a:solidFill>
                  <a:schemeClr val="tx1"/>
                </a:solidFill>
              </a:rPr>
              <a:t>하단에 </a:t>
            </a:r>
            <a:r>
              <a:rPr lang="en-US" altLang="ko-KR" sz="1000" b="1" dirty="0">
                <a:solidFill>
                  <a:schemeClr val="tx1"/>
                </a:solidFill>
              </a:rPr>
              <a:t>Program State : </a:t>
            </a:r>
            <a:r>
              <a:rPr lang="en-US" altLang="ko-KR" sz="1000" b="1" dirty="0">
                <a:solidFill>
                  <a:srgbClr val="FF0000"/>
                </a:solidFill>
              </a:rPr>
              <a:t>READY </a:t>
            </a:r>
            <a:r>
              <a:rPr lang="ko-KR" altLang="en-US" sz="1000" b="1" dirty="0">
                <a:solidFill>
                  <a:srgbClr val="FF0000"/>
                </a:solidFill>
              </a:rPr>
              <a:t>상태</a:t>
            </a:r>
            <a:r>
              <a:rPr lang="ko-KR" altLang="en-US" sz="1000" b="1" dirty="0">
                <a:solidFill>
                  <a:schemeClr val="tx1"/>
                </a:solidFill>
              </a:rPr>
              <a:t> 육안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64537" y="2470209"/>
            <a:ext cx="6604571" cy="3801841"/>
            <a:chOff x="2131285" y="2478522"/>
            <a:chExt cx="6604571" cy="380184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056" y="2558415"/>
              <a:ext cx="4025800" cy="1775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285" y="2478522"/>
              <a:ext cx="2444625" cy="3801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804" y="4422320"/>
              <a:ext cx="3995426" cy="179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378"/>
            <p:cNvSpPr>
              <a:spLocks noChangeArrowheads="1"/>
            </p:cNvSpPr>
            <p:nvPr/>
          </p:nvSpPr>
          <p:spPr bwMode="black">
            <a:xfrm>
              <a:off x="2131285" y="3922371"/>
              <a:ext cx="1432603" cy="21008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1378"/>
            <p:cNvSpPr>
              <a:spLocks noChangeArrowheads="1"/>
            </p:cNvSpPr>
            <p:nvPr/>
          </p:nvSpPr>
          <p:spPr bwMode="black">
            <a:xfrm>
              <a:off x="4707179" y="2652957"/>
              <a:ext cx="712292" cy="319056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Rectangle 1378"/>
            <p:cNvSpPr>
              <a:spLocks noChangeArrowheads="1"/>
            </p:cNvSpPr>
            <p:nvPr/>
          </p:nvSpPr>
          <p:spPr bwMode="black">
            <a:xfrm>
              <a:off x="5796136" y="4957794"/>
              <a:ext cx="1872208" cy="72008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Rectangle 1378"/>
            <p:cNvSpPr>
              <a:spLocks noChangeArrowheads="1"/>
            </p:cNvSpPr>
            <p:nvPr/>
          </p:nvSpPr>
          <p:spPr bwMode="black">
            <a:xfrm>
              <a:off x="4723804" y="5881649"/>
              <a:ext cx="3592612" cy="23503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214725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설치 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/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 err="1">
                <a:solidFill>
                  <a:schemeClr val="tx1"/>
                </a:solidFill>
              </a:rPr>
              <a:t>SyCon</a:t>
            </a:r>
            <a:r>
              <a:rPr lang="en-US" altLang="ko-KR" sz="1000" b="1" dirty="0">
                <a:solidFill>
                  <a:schemeClr val="tx1"/>
                </a:solidFill>
              </a:rPr>
              <a:t> System Configurator -&gt; </a:t>
            </a:r>
            <a:r>
              <a:rPr lang="en-US" altLang="ko-KR" sz="1000" b="1" dirty="0" err="1">
                <a:solidFill>
                  <a:schemeClr val="tx1"/>
                </a:solidFill>
              </a:rPr>
              <a:t>SyCon</a:t>
            </a:r>
            <a:r>
              <a:rPr lang="en-US" altLang="ko-KR" sz="1000" b="1" dirty="0">
                <a:solidFill>
                  <a:schemeClr val="tx1"/>
                </a:solidFill>
              </a:rPr>
              <a:t> : </a:t>
            </a:r>
            <a:r>
              <a:rPr lang="en-US" altLang="ko-KR" sz="1000" b="1" dirty="0" err="1">
                <a:solidFill>
                  <a:schemeClr val="tx1"/>
                </a:solidFill>
              </a:rPr>
              <a:t>DeviceNet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설정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[ </a:t>
            </a:r>
            <a:r>
              <a:rPr lang="en-US" altLang="ko-KR" sz="1000" b="1" dirty="0">
                <a:solidFill>
                  <a:srgbClr val="FF0000"/>
                </a:solidFill>
              </a:rPr>
              <a:t>Master / MAC ID : 0 / Master : CIF50-DNM / </a:t>
            </a:r>
            <a:r>
              <a:rPr lang="ko-KR" altLang="en-US" sz="1000" b="1" dirty="0">
                <a:solidFill>
                  <a:srgbClr val="FF0000"/>
                </a:solidFill>
              </a:rPr>
              <a:t>설정 상태 저장 </a:t>
            </a:r>
            <a:r>
              <a:rPr lang="en-US" altLang="ko-KR" sz="1000" b="1" dirty="0">
                <a:solidFill>
                  <a:srgbClr val="FF0000"/>
                </a:solidFill>
              </a:rPr>
              <a:t>: Unnamed1 </a:t>
            </a:r>
            <a:r>
              <a:rPr lang="ko-KR" altLang="en-US" sz="1000" b="1" dirty="0">
                <a:solidFill>
                  <a:srgbClr val="FF0000"/>
                </a:solidFill>
              </a:rPr>
              <a:t>파일로 저장 </a:t>
            </a:r>
            <a:r>
              <a:rPr lang="en-US" altLang="ko-KR" sz="1000" b="1" dirty="0">
                <a:solidFill>
                  <a:srgbClr val="FF0000"/>
                </a:solidFill>
              </a:rPr>
              <a:t>]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②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err="1">
                <a:solidFill>
                  <a:schemeClr val="tx1"/>
                </a:solidFill>
              </a:rPr>
              <a:t>SyCon</a:t>
            </a:r>
            <a:r>
              <a:rPr lang="en-US" altLang="ko-KR" sz="1000" b="1" dirty="0">
                <a:solidFill>
                  <a:schemeClr val="tx1"/>
                </a:solidFill>
              </a:rPr>
              <a:t> System Configurator -&gt; </a:t>
            </a:r>
            <a:r>
              <a:rPr lang="en-US" altLang="ko-KR" sz="1000" b="1" dirty="0" err="1">
                <a:solidFill>
                  <a:schemeClr val="tx1"/>
                </a:solidFill>
              </a:rPr>
              <a:t>SyCon</a:t>
            </a:r>
            <a:r>
              <a:rPr lang="en-US" altLang="ko-KR" sz="1000" b="1" dirty="0">
                <a:solidFill>
                  <a:schemeClr val="tx1"/>
                </a:solidFill>
              </a:rPr>
              <a:t> -&gt; Help -&gt; Licensing : Licensee Information </a:t>
            </a:r>
            <a:r>
              <a:rPr lang="ko-KR" altLang="en-US" sz="1000" b="1" dirty="0">
                <a:solidFill>
                  <a:schemeClr val="tx1"/>
                </a:solidFill>
              </a:rPr>
              <a:t>설정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 [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Name:Jin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Woo Park /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Company:Han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Trading World Co. /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Address:a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/ City, State,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Zip:b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/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Country:c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]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      ③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SyCon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System Configurator -&gt; </a:t>
            </a:r>
            <a:r>
              <a:rPr lang="en-US" altLang="ko-KR" sz="1000" b="1" dirty="0" err="1">
                <a:solidFill>
                  <a:schemeClr val="tx1"/>
                </a:solidFill>
              </a:rPr>
              <a:t>SyCon</a:t>
            </a:r>
            <a:r>
              <a:rPr lang="en-US" altLang="ko-KR" sz="1000" b="1" dirty="0">
                <a:solidFill>
                  <a:schemeClr val="tx1"/>
                </a:solidFill>
              </a:rPr>
              <a:t> -&gt; Help -&gt; Licensing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-&gt; </a:t>
            </a:r>
            <a:r>
              <a:rPr lang="en-US" altLang="ko-KR" sz="1000" b="1" dirty="0">
                <a:solidFill>
                  <a:schemeClr val="tx1"/>
                </a:solidFill>
              </a:rPr>
              <a:t>Enter License Code : License code from the software supplier </a:t>
            </a:r>
            <a:r>
              <a:rPr lang="ko-KR" altLang="en-US" sz="1000" b="1" dirty="0">
                <a:solidFill>
                  <a:schemeClr val="tx1"/>
                </a:solidFill>
              </a:rPr>
              <a:t>설정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 [ </a:t>
            </a:r>
            <a:r>
              <a:rPr lang="en-US" altLang="ko-KR" sz="1000" b="1" dirty="0">
                <a:solidFill>
                  <a:srgbClr val="FF0000"/>
                </a:solidFill>
              </a:rPr>
              <a:t>License code from the software supplier : F6268B74CD323C60 ]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95736" y="2515026"/>
            <a:ext cx="6552727" cy="3758789"/>
            <a:chOff x="-67235" y="936251"/>
            <a:chExt cx="9278471" cy="498549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235" y="936251"/>
              <a:ext cx="3222251" cy="4874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181"/>
            <p:cNvSpPr>
              <a:spLocks noChangeArrowheads="1"/>
            </p:cNvSpPr>
            <p:nvPr/>
          </p:nvSpPr>
          <p:spPr bwMode="auto">
            <a:xfrm>
              <a:off x="8965" y="3996577"/>
              <a:ext cx="1069601" cy="1966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374" y="936251"/>
              <a:ext cx="5908862" cy="1566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181"/>
            <p:cNvSpPr>
              <a:spLocks noChangeArrowheads="1"/>
            </p:cNvSpPr>
            <p:nvPr/>
          </p:nvSpPr>
          <p:spPr bwMode="auto">
            <a:xfrm>
              <a:off x="5213537" y="1532404"/>
              <a:ext cx="1069602" cy="196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506" y="2559983"/>
              <a:ext cx="5309908" cy="3361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181"/>
            <p:cNvSpPr>
              <a:spLocks noChangeArrowheads="1"/>
            </p:cNvSpPr>
            <p:nvPr/>
          </p:nvSpPr>
          <p:spPr bwMode="auto">
            <a:xfrm>
              <a:off x="7514105" y="3260911"/>
              <a:ext cx="1065119" cy="206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Rectangle 181"/>
            <p:cNvSpPr>
              <a:spLocks noChangeArrowheads="1"/>
            </p:cNvSpPr>
            <p:nvPr/>
          </p:nvSpPr>
          <p:spPr bwMode="auto">
            <a:xfrm>
              <a:off x="4704790" y="2915210"/>
              <a:ext cx="2543175" cy="8023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Rectangle 181"/>
            <p:cNvSpPr>
              <a:spLocks noChangeArrowheads="1"/>
            </p:cNvSpPr>
            <p:nvPr/>
          </p:nvSpPr>
          <p:spPr bwMode="auto">
            <a:xfrm>
              <a:off x="4704790" y="5547471"/>
              <a:ext cx="1065119" cy="1966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52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214725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설치 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/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en-US" altLang="ko-KR" sz="1000" b="1" dirty="0" err="1">
                <a:solidFill>
                  <a:schemeClr val="tx1"/>
                </a:solidFill>
              </a:rPr>
              <a:t>AhnLab</a:t>
            </a:r>
            <a:r>
              <a:rPr lang="en-US" altLang="ko-KR" sz="1000" b="1" dirty="0">
                <a:solidFill>
                  <a:schemeClr val="tx1"/>
                </a:solidFill>
              </a:rPr>
              <a:t> V3 Internet Security : </a:t>
            </a:r>
            <a:r>
              <a:rPr lang="ko-KR" altLang="en-US" sz="1000" b="1" dirty="0">
                <a:solidFill>
                  <a:schemeClr val="tx1"/>
                </a:solidFill>
              </a:rPr>
              <a:t>설치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실행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②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</a:rPr>
              <a:t>빠른검사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"C, D, F" </a:t>
            </a:r>
            <a:r>
              <a:rPr lang="ko-KR" altLang="en-US" sz="1000" b="1" dirty="0">
                <a:solidFill>
                  <a:schemeClr val="tx1"/>
                </a:solidFill>
              </a:rPr>
              <a:t>드라이버를 각각 체크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바이러스 검사할 </a:t>
            </a:r>
            <a:r>
              <a:rPr lang="ko-KR" altLang="en-US" sz="1000" b="1" dirty="0" err="1">
                <a:solidFill>
                  <a:schemeClr val="tx1"/>
                </a:solidFill>
              </a:rPr>
              <a:t>디스크선택</a:t>
            </a:r>
            <a:r>
              <a:rPr lang="en-US" altLang="ko-KR" sz="1000" b="1" dirty="0">
                <a:solidFill>
                  <a:schemeClr val="tx1"/>
                </a:solidFill>
              </a:rPr>
              <a:t>)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-&gt;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ko-KR" altLang="en-US" sz="1000" b="1" dirty="0">
                <a:solidFill>
                  <a:schemeClr val="tx1"/>
                </a:solidFill>
              </a:rPr>
              <a:t>검사 하기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클릭하여 바이러스 검사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진행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③ </a:t>
            </a:r>
            <a:r>
              <a:rPr lang="ko-KR" altLang="en-US" sz="1000" b="1" dirty="0">
                <a:solidFill>
                  <a:schemeClr val="tx1"/>
                </a:solidFill>
              </a:rPr>
              <a:t>검사 </a:t>
            </a:r>
            <a:r>
              <a:rPr lang="ko-KR" altLang="en-US" sz="1000" b="1" dirty="0" err="1">
                <a:solidFill>
                  <a:schemeClr val="tx1"/>
                </a:solidFill>
              </a:rPr>
              <a:t>완료후</a:t>
            </a:r>
            <a:r>
              <a:rPr lang="ko-KR" altLang="en-US" sz="1000" b="1" dirty="0">
                <a:solidFill>
                  <a:schemeClr val="tx1"/>
                </a:solidFill>
              </a:rPr>
              <a:t> 바이러스 </a:t>
            </a:r>
            <a:r>
              <a:rPr lang="ko-KR" altLang="en-US" sz="1000" b="1" dirty="0" err="1">
                <a:solidFill>
                  <a:schemeClr val="tx1"/>
                </a:solidFill>
              </a:rPr>
              <a:t>유무확인</a:t>
            </a:r>
            <a:r>
              <a:rPr lang="ko-KR" altLang="en-US" sz="1000" b="1" dirty="0">
                <a:solidFill>
                  <a:schemeClr val="tx1"/>
                </a:solidFill>
              </a:rPr>
              <a:t> 후 마침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④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ko-KR" altLang="en-US" sz="1000" b="1" dirty="0">
                <a:solidFill>
                  <a:schemeClr val="tx1"/>
                </a:solidFill>
              </a:rPr>
              <a:t>로그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보기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클릭하여 바이러스 검사 로그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⑤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자동업데이트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: Update</a:t>
            </a:r>
            <a:r>
              <a:rPr lang="ko-KR" altLang="en-US" sz="1000" b="1" dirty="0">
                <a:solidFill>
                  <a:schemeClr val="tx1"/>
                </a:solidFill>
              </a:rPr>
              <a:t>주기는 </a:t>
            </a:r>
            <a:r>
              <a:rPr lang="en-US" altLang="ko-KR" sz="1000" b="1" dirty="0">
                <a:solidFill>
                  <a:srgbClr val="FF0000"/>
                </a:solidFill>
              </a:rPr>
              <a:t>24</a:t>
            </a:r>
            <a:r>
              <a:rPr lang="ko-KR" altLang="en-US" sz="1000" b="1" dirty="0">
                <a:solidFill>
                  <a:srgbClr val="FF0000"/>
                </a:solidFill>
              </a:rPr>
              <a:t>시간</a:t>
            </a:r>
            <a:r>
              <a:rPr lang="ko-KR" altLang="en-US" sz="1000" b="1" dirty="0">
                <a:solidFill>
                  <a:schemeClr val="tx1"/>
                </a:solidFill>
              </a:rPr>
              <a:t>으로 설정하고</a:t>
            </a:r>
            <a:r>
              <a:rPr lang="en-US" altLang="ko-KR" sz="1000" b="1" dirty="0">
                <a:solidFill>
                  <a:schemeClr val="tx1"/>
                </a:solidFill>
              </a:rPr>
              <a:t>,   "</a:t>
            </a:r>
            <a:r>
              <a:rPr lang="ko-KR" altLang="en-US" sz="1000" b="1" dirty="0">
                <a:solidFill>
                  <a:schemeClr val="tx1"/>
                </a:solidFill>
              </a:rPr>
              <a:t>자동 </a:t>
            </a:r>
            <a:r>
              <a:rPr lang="en-US" altLang="ko-KR" sz="1000" b="1" dirty="0">
                <a:solidFill>
                  <a:schemeClr val="tx1"/>
                </a:solidFill>
              </a:rPr>
              <a:t>Update"</a:t>
            </a:r>
            <a:r>
              <a:rPr lang="ko-KR" altLang="en-US" sz="1000" b="1" dirty="0">
                <a:solidFill>
                  <a:schemeClr val="tx1"/>
                </a:solidFill>
              </a:rPr>
              <a:t>는  </a:t>
            </a:r>
            <a:r>
              <a:rPr lang="ko-KR" altLang="en-US" sz="1000" b="1" dirty="0" err="1">
                <a:solidFill>
                  <a:srgbClr val="FF0000"/>
                </a:solidFill>
              </a:rPr>
              <a:t>사용안함</a:t>
            </a:r>
            <a:r>
              <a:rPr lang="ko-KR" altLang="en-US" sz="1000" b="1" dirty="0">
                <a:solidFill>
                  <a:schemeClr val="tx1"/>
                </a:solidFill>
              </a:rPr>
              <a:t> 으로 설정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51720" y="2478522"/>
            <a:ext cx="6840760" cy="3823286"/>
            <a:chOff x="-35512" y="822289"/>
            <a:chExt cx="9065246" cy="5479519"/>
          </a:xfrm>
        </p:grpSpPr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734" y="824857"/>
              <a:ext cx="450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512" y="3601808"/>
              <a:ext cx="450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783" y="3624920"/>
              <a:ext cx="4500000" cy="264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512" y="822289"/>
              <a:ext cx="4500000" cy="27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523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214725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설치 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/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① Configuration </a:t>
            </a:r>
            <a:r>
              <a:rPr lang="ko-KR" altLang="en-US" sz="1000" b="1" dirty="0">
                <a:solidFill>
                  <a:schemeClr val="tx1"/>
                </a:solidFill>
              </a:rPr>
              <a:t>항목에서 </a:t>
            </a:r>
            <a:r>
              <a:rPr lang="en-US" altLang="ko-KR" sz="1000" b="1" dirty="0">
                <a:solidFill>
                  <a:schemeClr val="tx1"/>
                </a:solidFill>
              </a:rPr>
              <a:t>Polling Interval </a:t>
            </a:r>
            <a:r>
              <a:rPr lang="en-US" altLang="ko-KR" sz="1000" b="1" dirty="0">
                <a:solidFill>
                  <a:srgbClr val="FF0000"/>
                </a:solidFill>
              </a:rPr>
              <a:t>20</a:t>
            </a:r>
            <a:r>
              <a:rPr lang="en-US" altLang="ko-KR" sz="1000" b="1" dirty="0">
                <a:solidFill>
                  <a:schemeClr val="tx1"/>
                </a:solidFill>
              </a:rPr>
              <a:t> seconds, 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Log </a:t>
            </a:r>
            <a:r>
              <a:rPr lang="en-US" altLang="ko-KR" sz="1000" b="1" dirty="0">
                <a:solidFill>
                  <a:schemeClr val="tx1"/>
                </a:solidFill>
              </a:rPr>
              <a:t>Monitor Reading and Keep log for </a:t>
            </a:r>
            <a:r>
              <a:rPr lang="en-US" altLang="ko-KR" sz="1000" b="1" dirty="0">
                <a:solidFill>
                  <a:srgbClr val="FF0000"/>
                </a:solidFill>
              </a:rPr>
              <a:t>10</a:t>
            </a:r>
            <a:r>
              <a:rPr lang="en-US" altLang="ko-KR" sz="1000" b="1" dirty="0">
                <a:solidFill>
                  <a:schemeClr val="tx1"/>
                </a:solidFill>
              </a:rPr>
              <a:t> days </a:t>
            </a:r>
            <a:r>
              <a:rPr lang="ko-KR" altLang="en-US" sz="1000" b="1" dirty="0" err="1">
                <a:solidFill>
                  <a:schemeClr val="tx1"/>
                </a:solidFill>
              </a:rPr>
              <a:t>설정확인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90" y="2373819"/>
            <a:ext cx="6768748" cy="392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5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214725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설치 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/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① </a:t>
            </a:r>
            <a:r>
              <a:rPr lang="ko-KR" altLang="en-US" sz="1000" b="1" dirty="0">
                <a:solidFill>
                  <a:schemeClr val="tx1"/>
                </a:solidFill>
              </a:rPr>
              <a:t>도구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기본 설정에서    파일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저장 시 백업 파일 생성  </a:t>
            </a:r>
            <a:r>
              <a:rPr lang="en-US" altLang="ko-KR" sz="1000" b="1" dirty="0">
                <a:solidFill>
                  <a:srgbClr val="FF0000"/>
                </a:solidFill>
              </a:rPr>
              <a:t>Check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② 도구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기본 설정에서    파일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err="1">
                <a:solidFill>
                  <a:schemeClr val="tx1"/>
                </a:solidFill>
              </a:rPr>
              <a:t>설정및구문강조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err="1">
                <a:solidFill>
                  <a:schemeClr val="tx1"/>
                </a:solidFill>
              </a:rPr>
              <a:t>파일종류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Default </a:t>
            </a:r>
            <a:r>
              <a:rPr lang="ko-KR" altLang="en-US" sz="1000" b="1" dirty="0">
                <a:solidFill>
                  <a:schemeClr val="tx1"/>
                </a:solidFill>
              </a:rPr>
              <a:t>선택상태에서 </a:t>
            </a:r>
            <a:r>
              <a:rPr lang="ko-KR" altLang="en-US" sz="1000" b="1" dirty="0" err="1">
                <a:solidFill>
                  <a:srgbClr val="FF0000"/>
                </a:solidFill>
              </a:rPr>
              <a:t>구문파일</a:t>
            </a:r>
            <a:r>
              <a:rPr lang="ko-KR" altLang="en-US" sz="1000" b="1" dirty="0">
                <a:solidFill>
                  <a:srgbClr val="FF0000"/>
                </a:solidFill>
              </a:rPr>
              <a:t> 등록</a:t>
            </a:r>
            <a:r>
              <a:rPr lang="en-US" altLang="ko-KR" sz="1000" b="1" dirty="0">
                <a:solidFill>
                  <a:srgbClr val="FF0000"/>
                </a:solidFill>
              </a:rPr>
              <a:t>.(</a:t>
            </a:r>
            <a:r>
              <a:rPr lang="en-US" altLang="ko-KR" sz="1000" b="1" dirty="0" err="1">
                <a:solidFill>
                  <a:srgbClr val="FF0000"/>
                </a:solidFill>
              </a:rPr>
              <a:t>cpp.stx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③ 등록한 </a:t>
            </a:r>
            <a:r>
              <a:rPr lang="ko-KR" altLang="en-US" sz="1000" b="1" dirty="0" err="1">
                <a:solidFill>
                  <a:schemeClr val="tx1"/>
                </a:solidFill>
              </a:rPr>
              <a:t>구문파일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en-US" altLang="ko-KR" sz="1000" b="1" dirty="0" err="1">
                <a:solidFill>
                  <a:schemeClr val="tx1"/>
                </a:solidFill>
              </a:rPr>
              <a:t>cpp.stx</a:t>
            </a:r>
            <a:r>
              <a:rPr lang="en-US" altLang="ko-KR" sz="1000" b="1" dirty="0">
                <a:solidFill>
                  <a:schemeClr val="tx1"/>
                </a:solidFill>
              </a:rPr>
              <a:t>) </a:t>
            </a:r>
            <a:r>
              <a:rPr lang="ko-KR" altLang="en-US" sz="1000" b="1" dirty="0">
                <a:solidFill>
                  <a:schemeClr val="tx1"/>
                </a:solidFill>
              </a:rPr>
              <a:t>내용에 </a:t>
            </a:r>
            <a:r>
              <a:rPr lang="en-US" altLang="ko-KR" sz="1000" b="1" dirty="0">
                <a:solidFill>
                  <a:srgbClr val="FF0000"/>
                </a:solidFill>
              </a:rPr>
              <a:t>#LINECOMMENT2=# </a:t>
            </a:r>
            <a:r>
              <a:rPr lang="ko-KR" altLang="en-US" sz="1000" b="1" dirty="0">
                <a:solidFill>
                  <a:schemeClr val="tx1"/>
                </a:solidFill>
              </a:rPr>
              <a:t>추가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등록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2077474"/>
            <a:ext cx="6696744" cy="423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27504" y="214725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설치 </a:t>
            </a:r>
            <a:r>
              <a:rPr lang="en-US" altLang="ko-KR" sz="1200" b="1" dirty="0" smtClean="0">
                <a:solidFill>
                  <a:srgbClr val="FFFF00"/>
                </a:solidFill>
              </a:rPr>
              <a:t>/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설정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HW / 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정상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작동 확인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①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그 외 설치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목록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</a:t>
            </a:r>
            <a:r>
              <a:rPr lang="en-US" altLang="ko-KR" sz="1000" b="1" dirty="0">
                <a:solidFill>
                  <a:schemeClr val="tx1"/>
                </a:solidFill>
              </a:rPr>
              <a:t>- Ultra File Search Lite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</a:t>
            </a:r>
            <a:r>
              <a:rPr lang="ko-KR" altLang="en-US" sz="1000" b="1" dirty="0">
                <a:solidFill>
                  <a:schemeClr val="tx1"/>
                </a:solidFill>
              </a:rPr>
              <a:t>압축 프로그램 </a:t>
            </a:r>
            <a:r>
              <a:rPr lang="ko-KR" altLang="en-US" sz="1000" b="1" dirty="0" err="1">
                <a:solidFill>
                  <a:schemeClr val="tx1"/>
                </a:solidFill>
              </a:rPr>
              <a:t>반디집</a:t>
            </a:r>
            <a:r>
              <a:rPr lang="en-US" altLang="ko-KR" sz="1000" b="1" dirty="0">
                <a:solidFill>
                  <a:schemeClr val="tx1"/>
                </a:solidFill>
              </a:rPr>
              <a:t>(V.3.08)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Beyond Compare3 - </a:t>
            </a:r>
            <a:r>
              <a:rPr lang="en-US" altLang="ko-KR" sz="1000" b="1" dirty="0" err="1">
                <a:solidFill>
                  <a:srgbClr val="FF0000"/>
                </a:solidFill>
              </a:rPr>
              <a:t>Fileformat</a:t>
            </a:r>
            <a:r>
              <a:rPr lang="en-US" altLang="ko-KR" sz="1000" b="1" dirty="0">
                <a:solidFill>
                  <a:srgbClr val="FF0000"/>
                </a:solidFill>
              </a:rPr>
              <a:t>  CSC  </a:t>
            </a:r>
            <a:r>
              <a:rPr lang="ko-KR" altLang="en-US" sz="1000" b="1" dirty="0">
                <a:solidFill>
                  <a:srgbClr val="FF0000"/>
                </a:solidFill>
              </a:rPr>
              <a:t>체크해제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    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Microoffice</a:t>
            </a:r>
            <a:r>
              <a:rPr lang="en-US" altLang="ko-KR" sz="1000" b="1" dirty="0">
                <a:solidFill>
                  <a:schemeClr val="tx1"/>
                </a:solidFill>
              </a:rPr>
              <a:t> 2010 Version </a:t>
            </a:r>
            <a:r>
              <a:rPr lang="ko-KR" altLang="en-US" sz="1000" b="1" dirty="0">
                <a:solidFill>
                  <a:schemeClr val="tx1"/>
                </a:solidFill>
              </a:rPr>
              <a:t>설치 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     </a:t>
            </a:r>
            <a:r>
              <a:rPr lang="en-US" altLang="ko-KR" sz="1000" b="1" dirty="0">
                <a:solidFill>
                  <a:schemeClr val="tx1"/>
                </a:solidFill>
              </a:rPr>
              <a:t>- PDF Viewer - Ver9 </a:t>
            </a:r>
            <a:r>
              <a:rPr lang="ko-KR" altLang="en-US" sz="1000" b="1" dirty="0">
                <a:solidFill>
                  <a:schemeClr val="tx1"/>
                </a:solidFill>
              </a:rPr>
              <a:t>설치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     </a:t>
            </a:r>
            <a:r>
              <a:rPr lang="en-US" altLang="ko-KR" sz="1000" b="1" dirty="0">
                <a:solidFill>
                  <a:schemeClr val="tx1"/>
                </a:solidFill>
              </a:rPr>
              <a:t>- VC++ 6.0, ServicePack6, Visual Assist X - </a:t>
            </a:r>
            <a:r>
              <a:rPr lang="en-US" altLang="ko-KR" sz="1000" b="1" dirty="0" err="1">
                <a:solidFill>
                  <a:srgbClr val="FF0000"/>
                </a:solidFill>
              </a:rPr>
              <a:t>VisualStudio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창 다중으로 </a:t>
            </a:r>
            <a:r>
              <a:rPr lang="en-US" altLang="ko-KR" sz="1000" b="1" dirty="0">
                <a:solidFill>
                  <a:srgbClr val="FF0000"/>
                </a:solidFill>
              </a:rPr>
              <a:t>Open</a:t>
            </a:r>
            <a:r>
              <a:rPr lang="ko-KR" altLang="en-US" sz="1000" b="1" dirty="0">
                <a:solidFill>
                  <a:srgbClr val="FF0000"/>
                </a:solidFill>
              </a:rPr>
              <a:t>하는 </a:t>
            </a:r>
            <a:r>
              <a:rPr lang="en-US" altLang="ko-KR" sz="1000" b="1" dirty="0">
                <a:solidFill>
                  <a:srgbClr val="FF0000"/>
                </a:solidFill>
              </a:rPr>
              <a:t>Tool </a:t>
            </a:r>
            <a:r>
              <a:rPr lang="ko-KR" altLang="en-US" sz="1000" b="1" dirty="0">
                <a:solidFill>
                  <a:srgbClr val="FF0000"/>
                </a:solidFill>
              </a:rPr>
              <a:t>설치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    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LockKey</a:t>
            </a:r>
            <a:r>
              <a:rPr lang="en-US" altLang="ko-KR" sz="1000" b="1" dirty="0">
                <a:solidFill>
                  <a:schemeClr val="tx1"/>
                </a:solidFill>
              </a:rPr>
              <a:t> Driver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</a:t>
            </a:r>
            <a:r>
              <a:rPr lang="en-US" altLang="ko-KR" sz="1000" b="1" dirty="0" err="1">
                <a:solidFill>
                  <a:schemeClr val="tx1"/>
                </a:solidFill>
              </a:rPr>
              <a:t>DotNet</a:t>
            </a:r>
            <a:r>
              <a:rPr lang="en-US" altLang="ko-KR" sz="1000" b="1" dirty="0">
                <a:solidFill>
                  <a:schemeClr val="tx1"/>
                </a:solidFill>
              </a:rPr>
              <a:t> Fx40_Full_x86_x64.exe </a:t>
            </a:r>
            <a:r>
              <a:rPr lang="en-US" altLang="ko-KR" sz="1000" b="1" dirty="0">
                <a:solidFill>
                  <a:srgbClr val="FF0000"/>
                </a:solidFill>
              </a:rPr>
              <a:t>- </a:t>
            </a:r>
            <a:r>
              <a:rPr lang="en-US" altLang="ko-KR" sz="1000" b="1" dirty="0" err="1">
                <a:solidFill>
                  <a:srgbClr val="FF0000"/>
                </a:solidFill>
              </a:rPr>
              <a:t>DotNetFrameWork</a:t>
            </a:r>
            <a:r>
              <a:rPr lang="en-US" altLang="ko-KR" sz="1000" b="1" dirty="0">
                <a:solidFill>
                  <a:srgbClr val="FF0000"/>
                </a:solidFill>
              </a:rPr>
              <a:t> 4.7Version </a:t>
            </a:r>
            <a:r>
              <a:rPr lang="ko-KR" altLang="en-US" sz="1000" b="1" dirty="0">
                <a:solidFill>
                  <a:srgbClr val="FF0000"/>
                </a:solidFill>
              </a:rPr>
              <a:t>설치 요망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       </a:t>
            </a:r>
            <a:r>
              <a:rPr lang="en-US" altLang="ko-KR" sz="1000" b="1" dirty="0">
                <a:solidFill>
                  <a:schemeClr val="tx1"/>
                </a:solidFill>
              </a:rPr>
              <a:t>- RC233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EasyCluster_V3.42_SP8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CrystalDiskMark5_2_1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Samsung Magical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</a:t>
            </a:r>
            <a:r>
              <a:rPr lang="en-US" altLang="ko-KR" sz="1000" b="1" dirty="0" err="1">
                <a:solidFill>
                  <a:schemeClr val="tx1"/>
                </a:solidFill>
              </a:rPr>
              <a:t>UltraVNC</a:t>
            </a:r>
            <a:r>
              <a:rPr lang="en-US" altLang="ko-KR" sz="1000" b="1" dirty="0">
                <a:solidFill>
                  <a:schemeClr val="tx1"/>
                </a:solidFill>
              </a:rPr>
              <a:t> 1.2.12 - </a:t>
            </a:r>
            <a:r>
              <a:rPr lang="ko-KR" altLang="en-US" sz="1000" b="1" dirty="0">
                <a:solidFill>
                  <a:srgbClr val="FF0000"/>
                </a:solidFill>
              </a:rPr>
              <a:t>최신버전으로 업데이트</a:t>
            </a: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시작프로그램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모든 사용자에 </a:t>
            </a:r>
            <a:r>
              <a:rPr lang="en-US" altLang="ko-KR" sz="1000" b="1" dirty="0">
                <a:solidFill>
                  <a:srgbClr val="FF0000"/>
                </a:solidFill>
              </a:rPr>
              <a:t>Copy)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</a:t>
            </a:r>
            <a:r>
              <a:rPr lang="en-US" altLang="ko-KR" sz="1000" b="1" dirty="0" err="1">
                <a:solidFill>
                  <a:schemeClr val="tx1"/>
                </a:solidFill>
              </a:rPr>
              <a:t>Whocrash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</a:t>
            </a:r>
            <a:r>
              <a:rPr lang="en-US" altLang="ko-KR" sz="1000" b="1" dirty="0" err="1">
                <a:solidFill>
                  <a:schemeClr val="tx1"/>
                </a:solidFill>
              </a:rPr>
              <a:t>PicPick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VAT_CAL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PMAC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Suite - </a:t>
            </a:r>
            <a:r>
              <a:rPr lang="en-US" altLang="ko-KR" sz="1000" b="1" dirty="0">
                <a:solidFill>
                  <a:schemeClr val="tx1"/>
                </a:solidFill>
              </a:rPr>
              <a:t>SETUP </a:t>
            </a:r>
            <a:r>
              <a:rPr lang="ko-KR" altLang="en-US" sz="1000" b="1" dirty="0">
                <a:solidFill>
                  <a:schemeClr val="tx1"/>
                </a:solidFill>
              </a:rPr>
              <a:t>항목에 </a:t>
            </a:r>
            <a:r>
              <a:rPr lang="en-US" altLang="ko-KR" sz="1000" b="1" dirty="0">
                <a:solidFill>
                  <a:schemeClr val="tx1"/>
                </a:solidFill>
              </a:rPr>
              <a:t>FORCE All Window to Device Number</a:t>
            </a:r>
            <a:r>
              <a:rPr lang="ko-KR" altLang="en-US" sz="1000" b="1" dirty="0">
                <a:solidFill>
                  <a:schemeClr val="tx1"/>
                </a:solidFill>
              </a:rPr>
              <a:t>에 들어가면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       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PMAC </a:t>
            </a:r>
            <a:r>
              <a:rPr lang="en-US" altLang="ko-KR" sz="1000" b="1" dirty="0">
                <a:solidFill>
                  <a:srgbClr val="FF0000"/>
                </a:solidFill>
              </a:rPr>
              <a:t>00 - ETHO IP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Setting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요망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1000" b="1" dirty="0">
                <a:solidFill>
                  <a:srgbClr val="FF0000"/>
                </a:solidFill>
              </a:rPr>
              <a:t>IP:192.6.94.5)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 - ALS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&lt;</a:t>
            </a:r>
            <a:r>
              <a:rPr lang="ko-KR" altLang="en-US" sz="1000" b="1" dirty="0" err="1">
                <a:solidFill>
                  <a:schemeClr val="tx1"/>
                </a:solidFill>
              </a:rPr>
              <a:t>윈도우키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+ Pause/Break&gt; or ( </a:t>
            </a:r>
            <a:r>
              <a:rPr lang="ko-KR" altLang="en-US" sz="1000" b="1" dirty="0">
                <a:solidFill>
                  <a:schemeClr val="tx1"/>
                </a:solidFill>
              </a:rPr>
              <a:t>내 컴퓨터 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등록정보</a:t>
            </a:r>
            <a:r>
              <a:rPr lang="en-US" altLang="ko-KR" sz="1000" b="1" dirty="0">
                <a:solidFill>
                  <a:schemeClr val="tx1"/>
                </a:solidFill>
              </a:rPr>
              <a:t>)  -&gt; </a:t>
            </a:r>
            <a:r>
              <a:rPr lang="ko-KR" altLang="en-US" sz="1000" b="1" dirty="0">
                <a:solidFill>
                  <a:schemeClr val="tx1"/>
                </a:solidFill>
              </a:rPr>
              <a:t>일반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-&gt; "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컴퓨터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등록 정보 육안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00" y="1916832"/>
            <a:ext cx="576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79911" y="2492896"/>
            <a:ext cx="4555327" cy="3153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en-US" altLang="ko-KR" sz="1000" b="1" dirty="0">
                <a:solidFill>
                  <a:schemeClr val="tx1"/>
                </a:solidFill>
              </a:rPr>
              <a:t>&lt;</a:t>
            </a:r>
            <a:r>
              <a:rPr lang="ko-KR" altLang="en-US" sz="1000" b="1" dirty="0" err="1">
                <a:solidFill>
                  <a:schemeClr val="tx1"/>
                </a:solidFill>
              </a:rPr>
              <a:t>윈도우키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+ Pause/Break&gt; or ( </a:t>
            </a:r>
            <a:r>
              <a:rPr lang="ko-KR" altLang="en-US" sz="1000" b="1" dirty="0">
                <a:solidFill>
                  <a:schemeClr val="tx1"/>
                </a:solidFill>
              </a:rPr>
              <a:t>내 컴퓨터 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등록정보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네트워크 식별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전체 컴퓨터 이름 </a:t>
            </a:r>
            <a:r>
              <a:rPr lang="en-US" altLang="ko-KR" sz="1000" b="1" dirty="0">
                <a:solidFill>
                  <a:schemeClr val="tx1"/>
                </a:solidFill>
              </a:rPr>
              <a:t>: "CTC, PMA, PMB,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PMC " </a:t>
            </a:r>
            <a:r>
              <a:rPr lang="ko-KR" altLang="en-US" sz="1000" b="1" dirty="0">
                <a:solidFill>
                  <a:schemeClr val="tx1"/>
                </a:solidFill>
              </a:rPr>
              <a:t>중 해당 컴퓨터에 설정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② </a:t>
            </a:r>
            <a:r>
              <a:rPr lang="ko-KR" altLang="en-US" sz="1000" b="1" dirty="0">
                <a:solidFill>
                  <a:schemeClr val="tx1"/>
                </a:solidFill>
              </a:rPr>
              <a:t>내 컴퓨터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등록정보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네트워크 식별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작업 그룹 </a:t>
            </a:r>
            <a:r>
              <a:rPr lang="en-US" altLang="ko-KR" sz="1000" b="1" dirty="0">
                <a:solidFill>
                  <a:schemeClr val="tx1"/>
                </a:solidFill>
              </a:rPr>
              <a:t>: EASYCLUSTER </a:t>
            </a:r>
            <a:r>
              <a:rPr lang="ko-KR" altLang="en-US" sz="1000" b="1" dirty="0">
                <a:solidFill>
                  <a:schemeClr val="tx1"/>
                </a:solidFill>
              </a:rPr>
              <a:t>설정 육안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27784" y="1988840"/>
            <a:ext cx="5724316" cy="4320480"/>
            <a:chOff x="2627784" y="1988840"/>
            <a:chExt cx="5724316" cy="4320480"/>
          </a:xfrm>
        </p:grpSpPr>
        <p:pic>
          <p:nvPicPr>
            <p:cNvPr id="12" name="그림 11"/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" t="-11" r="-1"/>
            <a:stretch/>
          </p:blipFill>
          <p:spPr bwMode="auto">
            <a:xfrm>
              <a:off x="2627784" y="1988840"/>
              <a:ext cx="5724316" cy="432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843808" y="3546305"/>
              <a:ext cx="2952328" cy="4320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268642" y="345393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268642" y="366601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252000" y="18000"/>
            <a:ext cx="7992408" cy="674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b="1" kern="1200" spc="-15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49000">
                      <a:srgbClr val="0070C0"/>
                    </a:gs>
                    <a:gs pos="50000">
                      <a:schemeClr val="tx2">
                        <a:lumMod val="7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504" y="844482"/>
            <a:ext cx="1620000" cy="42423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선행 검토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979712" y="836713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선행 검토의 예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1. (Compound Data Sheet)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선행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검토의 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2. (Score Card)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727504" y="1052712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775576"/>
              </p:ext>
            </p:extLst>
          </p:nvPr>
        </p:nvGraphicFramePr>
        <p:xfrm>
          <a:off x="2373598" y="1281200"/>
          <a:ext cx="6230849" cy="214779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06314">
                  <a:extLst>
                    <a:ext uri="{9D8B030D-6E8A-4147-A177-3AD203B41FA5}">
                      <a16:colId xmlns:a16="http://schemas.microsoft.com/office/drawing/2014/main" val="3376860050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2911703571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1117151972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2042602093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3434865448"/>
                    </a:ext>
                  </a:extLst>
                </a:gridCol>
                <a:gridCol w="964907">
                  <a:extLst>
                    <a:ext uri="{9D8B030D-6E8A-4147-A177-3AD203B41FA5}">
                      <a16:colId xmlns:a16="http://schemas.microsoft.com/office/drawing/2014/main" val="2087727952"/>
                    </a:ext>
                  </a:extLst>
                </a:gridCol>
              </a:tblGrid>
              <a:tr h="210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TEST CODE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 smtClean="0">
                          <a:solidFill>
                            <a:srgbClr val="0000FF"/>
                          </a:solidFill>
                          <a:effectLst/>
                        </a:rPr>
                        <a:t>A-01</a:t>
                      </a:r>
                    </a:p>
                    <a:p>
                      <a:pPr algn="ctr" fontAlgn="ctr"/>
                      <a:r>
                        <a:rPr lang="en-US" sz="6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(Ref.)</a:t>
                      </a:r>
                      <a:endParaRPr lang="en-US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A-02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A-03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A-04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A-05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408190012"/>
                  </a:ext>
                </a:extLst>
              </a:tr>
              <a:tr h="2101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Compound Name (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재질명</a:t>
                      </a:r>
                      <a:r>
                        <a:rPr lang="en-US" altLang="ko-KR" sz="600" u="none" strike="noStrike" dirty="0">
                          <a:effectLst/>
                        </a:rPr>
                        <a:t>)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 err="1">
                          <a:solidFill>
                            <a:srgbClr val="0000FF"/>
                          </a:solidFill>
                          <a:effectLst/>
                        </a:rPr>
                        <a:t>Kalrez</a:t>
                      </a:r>
                      <a: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/>
                      </a:r>
                      <a:b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9500</a:t>
                      </a:r>
                      <a:endParaRPr lang="en-US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Kalrez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9100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Kalrez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9600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Chemraz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547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CoreRes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KI-100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2844518907"/>
                  </a:ext>
                </a:extLst>
              </a:tr>
              <a:tr h="219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Color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Brown</a:t>
                      </a:r>
                      <a:endParaRPr lang="en-US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Amber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Translucent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Brown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Translucent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Brown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 smtClean="0">
                          <a:effectLst/>
                        </a:rPr>
                        <a:t>Amber</a:t>
                      </a:r>
                    </a:p>
                    <a:p>
                      <a:pPr algn="ctr" fontAlgn="ctr"/>
                      <a:r>
                        <a:rPr lang="en-US" sz="600" u="none" strike="noStrike" dirty="0" smtClean="0">
                          <a:effectLst/>
                        </a:rPr>
                        <a:t>Translucent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102710918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 err="1">
                          <a:effectLst/>
                        </a:rPr>
                        <a:t>Polmer</a:t>
                      </a:r>
                      <a:r>
                        <a:rPr lang="en-US" sz="600" u="none" strike="noStrike" dirty="0">
                          <a:effectLst/>
                        </a:rPr>
                        <a:t> Type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FFKM</a:t>
                      </a:r>
                      <a:endParaRPr lang="en-US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FFKM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FFKM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FFKM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FFKM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86790084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Hardness        (Shore A)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75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979406260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Tensile Strength   (</a:t>
                      </a:r>
                      <a:r>
                        <a:rPr lang="en-US" sz="600" u="none" strike="noStrike" dirty="0" err="1">
                          <a:effectLst/>
                        </a:rPr>
                        <a:t>Mpa</a:t>
                      </a:r>
                      <a:r>
                        <a:rPr lang="en-US" sz="600" u="none" strike="noStrike" dirty="0"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17.5 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13.8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13.4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15.0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15.4 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2104666137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Elongation   (%)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205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233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203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280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3719646739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Modulus 100%   (</a:t>
                      </a:r>
                      <a:r>
                        <a:rPr lang="en-US" sz="600" u="none" strike="noStrike" dirty="0" err="1">
                          <a:effectLst/>
                        </a:rPr>
                        <a:t>Mpa</a:t>
                      </a:r>
                      <a:r>
                        <a:rPr lang="en-US" sz="600" u="none" strike="noStrike" dirty="0">
                          <a:effectLst/>
                        </a:rPr>
                        <a:t>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9.5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4.8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4.8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3.3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3392963371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Compression Set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ASTM D395 </a:t>
                      </a:r>
                      <a:r>
                        <a:rPr lang="en-US" sz="600" u="none" strike="noStrike" dirty="0" smtClean="0">
                          <a:effectLst/>
                        </a:rPr>
                        <a:t>(Test Sheet,</a:t>
                      </a:r>
                      <a:r>
                        <a:rPr lang="en-US" sz="600" u="none" strike="noStrike" baseline="0" dirty="0" smtClean="0">
                          <a:effectLst/>
                        </a:rPr>
                        <a:t> 25% Compression</a:t>
                      </a:r>
                      <a:r>
                        <a:rPr lang="en-US" sz="600" u="none" strike="noStrike" dirty="0" smtClean="0">
                          <a:effectLst/>
                        </a:rPr>
                        <a:t> </a:t>
                      </a:r>
                      <a:r>
                        <a:rPr lang="en-US" sz="600" u="none" strike="noStrike" dirty="0">
                          <a:effectLst/>
                        </a:rPr>
                        <a:t>&amp; ASTM D412 (AS568A-214 O-ring, 25% Compression)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40653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               72hrs@200°C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20.0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18.0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15.0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11.0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13.0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3320041399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       72hrs@300°C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3740437220"/>
                  </a:ext>
                </a:extLst>
              </a:tr>
              <a:tr h="167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Max. Serv. Temp.   (°C)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310</a:t>
                      </a:r>
                      <a:endParaRPr lang="en-US" altLang="ko-KR" sz="6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300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4" marR="6644" marT="6644" marB="0" anchor="ctr"/>
                </a:tc>
                <a:extLst>
                  <a:ext uri="{0D108BD9-81ED-4DB2-BD59-A6C34878D82A}">
                    <a16:rowId xmlns:a16="http://schemas.microsoft.com/office/drawing/2014/main" val="166428475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788538" y="1268714"/>
            <a:ext cx="936104" cy="216028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28143"/>
              </p:ext>
            </p:extLst>
          </p:nvPr>
        </p:nvGraphicFramePr>
        <p:xfrm>
          <a:off x="2373598" y="3933057"/>
          <a:ext cx="6230848" cy="230425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9823">
                  <a:extLst>
                    <a:ext uri="{9D8B030D-6E8A-4147-A177-3AD203B41FA5}">
                      <a16:colId xmlns:a16="http://schemas.microsoft.com/office/drawing/2014/main" val="2580610813"/>
                    </a:ext>
                  </a:extLst>
                </a:gridCol>
                <a:gridCol w="347714">
                  <a:extLst>
                    <a:ext uri="{9D8B030D-6E8A-4147-A177-3AD203B41FA5}">
                      <a16:colId xmlns:a16="http://schemas.microsoft.com/office/drawing/2014/main" val="3502751174"/>
                    </a:ext>
                  </a:extLst>
                </a:gridCol>
                <a:gridCol w="695429">
                  <a:extLst>
                    <a:ext uri="{9D8B030D-6E8A-4147-A177-3AD203B41FA5}">
                      <a16:colId xmlns:a16="http://schemas.microsoft.com/office/drawing/2014/main" val="920627812"/>
                    </a:ext>
                  </a:extLst>
                </a:gridCol>
                <a:gridCol w="521572">
                  <a:extLst>
                    <a:ext uri="{9D8B030D-6E8A-4147-A177-3AD203B41FA5}">
                      <a16:colId xmlns:a16="http://schemas.microsoft.com/office/drawing/2014/main" val="4086019736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2885369410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1641947022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1838493289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1628001422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3885959338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3245159124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2313256128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541253784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2428738132"/>
                    </a:ext>
                  </a:extLst>
                </a:gridCol>
                <a:gridCol w="431631">
                  <a:extLst>
                    <a:ext uri="{9D8B030D-6E8A-4147-A177-3AD203B41FA5}">
                      <a16:colId xmlns:a16="http://schemas.microsoft.com/office/drawing/2014/main" val="4267100432"/>
                    </a:ext>
                  </a:extLst>
                </a:gridCol>
              </a:tblGrid>
              <a:tr h="20451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비교 항목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가중치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점수 및 배점</a:t>
                      </a:r>
                      <a:endParaRPr lang="ko-KR" altLang="en-US" sz="8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60541"/>
                  </a:ext>
                </a:extLst>
              </a:tr>
              <a:tr h="136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KSM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INNORES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751280"/>
                  </a:ext>
                </a:extLst>
              </a:tr>
              <a:tr h="2661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Kalrez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9500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Kalrez</a:t>
                      </a:r>
                      <a:b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>
                          <a:solidFill>
                            <a:schemeClr val="bg1"/>
                          </a:solidFill>
                          <a:effectLst/>
                        </a:rPr>
                        <a:t>9100</a:t>
                      </a:r>
                      <a:endParaRPr lang="en-US" sz="8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Kalrez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9600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Chemraz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547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CoreRes</a:t>
                      </a: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KI-100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22145"/>
                  </a:ext>
                </a:extLst>
              </a:tr>
              <a:tr h="119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배점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94229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smtClean="0">
                          <a:effectLst/>
                        </a:rPr>
                        <a:t>성    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vert="eaVert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Tensile Strength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7524582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Modulus 100%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0.15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1127356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200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℃ </a:t>
                      </a:r>
                      <a:r>
                        <a:rPr lang="en-US" altLang="ko-KR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C.Set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0.20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8937760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Max Temp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6748288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smtClean="0">
                          <a:effectLst/>
                        </a:rPr>
                        <a:t>서  비  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vert="eaVert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Cost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0.30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0226653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Delivery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0.05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1556307"/>
                  </a:ext>
                </a:extLst>
              </a:tr>
              <a:tr h="19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Technical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Skills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</a:rPr>
                        <a:t>0.05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142367"/>
                  </a:ext>
                </a:extLst>
              </a:tr>
              <a:tr h="1972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</a:rPr>
                        <a:t>종합 점수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66" marR="5566" marT="5566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74.9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86.4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71607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59016" y="1706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???????????????????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4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로컬 </a:t>
            </a:r>
            <a:r>
              <a:rPr lang="ko-KR" altLang="en-US" sz="1000" b="1" dirty="0">
                <a:solidFill>
                  <a:schemeClr val="tx1"/>
                </a:solidFill>
              </a:rPr>
              <a:t>영역 연결 </a:t>
            </a:r>
            <a:r>
              <a:rPr lang="en-US" altLang="ko-KR" sz="1000" b="1" dirty="0">
                <a:solidFill>
                  <a:schemeClr val="tx1"/>
                </a:solidFill>
              </a:rPr>
              <a:t>(NIC1) 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NIC1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549594" y="1442188"/>
            <a:ext cx="5845013" cy="2362516"/>
            <a:chOff x="2723442" y="1442188"/>
            <a:chExt cx="5845013" cy="2362516"/>
          </a:xfrm>
        </p:grpSpPr>
        <p:pic>
          <p:nvPicPr>
            <p:cNvPr id="10" name="그림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1442188"/>
              <a:ext cx="2340271" cy="672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>
              <a:grpSpLocks/>
            </p:cNvGrpSpPr>
            <p:nvPr/>
          </p:nvGrpSpPr>
          <p:grpSpPr bwMode="auto">
            <a:xfrm>
              <a:off x="3347864" y="1459760"/>
              <a:ext cx="3528392" cy="1388968"/>
              <a:chOff x="0" y="0"/>
              <a:chExt cx="3448113" cy="1619054"/>
            </a:xfrm>
          </p:grpSpPr>
          <p:grpSp>
            <p:nvGrpSpPr>
              <p:cNvPr id="18" name="그룹 17"/>
              <p:cNvGrpSpPr>
                <a:grpSpLocks/>
              </p:cNvGrpSpPr>
              <p:nvPr/>
            </p:nvGrpSpPr>
            <p:grpSpPr bwMode="auto">
              <a:xfrm>
                <a:off x="0" y="0"/>
                <a:ext cx="3448113" cy="1619054"/>
                <a:chOff x="0" y="0"/>
                <a:chExt cx="3448113" cy="1619054"/>
              </a:xfrm>
            </p:grpSpPr>
            <p:pic>
              <p:nvPicPr>
                <p:cNvPr id="20" name="그림 19" descr="pnp3.jp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2580513" cy="802498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 contourW="25400">
                  <a:contourClr>
                    <a:srgbClr val="FF0000"/>
                  </a:contourClr>
                </a:sp3d>
              </p:spPr>
            </p:pic>
            <p:sp>
              <p:nvSpPr>
                <p:cNvPr id="21" name="AutoShape 1359"/>
                <p:cNvSpPr>
                  <a:spLocks noChangeArrowheads="1"/>
                </p:cNvSpPr>
                <p:nvPr/>
              </p:nvSpPr>
              <p:spPr bwMode="black">
                <a:xfrm>
                  <a:off x="114898" y="1086613"/>
                  <a:ext cx="1139405" cy="532441"/>
                </a:xfrm>
                <a:prstGeom prst="wedgeRectCallout">
                  <a:avLst>
                    <a:gd name="adj1" fmla="val -16116"/>
                    <a:gd name="adj2" fmla="val -86764"/>
                  </a:avLst>
                </a:prstGeom>
                <a:solidFill>
                  <a:srgbClr val="0033CC"/>
                </a:solidFill>
                <a:ln w="9525" algn="ctr">
                  <a:solidFill>
                    <a:srgbClr val="0033CC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lIns="0" tIns="36000" rIns="0" bIns="36000" anchor="t" upright="1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 rtl="1">
                    <a:defRPr sz="1000"/>
                  </a:pPr>
                  <a:r>
                    <a:rPr lang="en-US" altLang="ko-KR" sz="1800" b="1" i="0" strike="noStrike">
                      <a:solidFill>
                        <a:srgbClr val="FFFFFF"/>
                      </a:solidFill>
                      <a:latin typeface="Arial"/>
                      <a:cs typeface="Arial"/>
                    </a:rPr>
                    <a:t> </a:t>
                  </a:r>
                  <a:r>
                    <a:rPr lang="en-US" altLang="ko-KR" sz="1800" b="1" i="0" strike="noStrike">
                      <a:solidFill>
                        <a:srgbClr val="FFFFFF"/>
                      </a:solidFill>
                      <a:latin typeface="Wingdings"/>
                    </a:rPr>
                    <a:t></a:t>
                  </a:r>
                  <a:r>
                    <a:rPr lang="en-US" altLang="ko-KR" sz="1800" b="1" i="0" strike="noStrike">
                      <a:solidFill>
                        <a:srgbClr val="FFFFFF"/>
                      </a:solidFill>
                      <a:latin typeface="Arial"/>
                      <a:cs typeface="Arial"/>
                    </a:rPr>
                    <a:t> NIC 1</a:t>
                  </a:r>
                </a:p>
                <a:p>
                  <a:pPr algn="l" rtl="1">
                    <a:defRPr sz="1000"/>
                  </a:pPr>
                  <a:endParaRPr lang="ko-KR" altLang="en-US" sz="1800" b="0" i="0" strike="noStrike">
                    <a:solidFill>
                      <a:srgbClr val="FFFFFF"/>
                    </a:solidFill>
                    <a:latin typeface="굴림"/>
                    <a:ea typeface="굴림"/>
                  </a:endParaRPr>
                </a:p>
              </p:txBody>
            </p:sp>
            <p:sp>
              <p:nvSpPr>
                <p:cNvPr id="22" name="Rectangle 1356"/>
                <p:cNvSpPr>
                  <a:spLocks noChangeArrowheads="1"/>
                </p:cNvSpPr>
                <p:nvPr/>
              </p:nvSpPr>
              <p:spPr bwMode="black">
                <a:xfrm flipH="1">
                  <a:off x="2894115" y="34736"/>
                  <a:ext cx="553998" cy="590164"/>
                </a:xfrm>
                <a:prstGeom prst="rect">
                  <a:avLst/>
                </a:prstGeom>
                <a:noFill/>
                <a:ln w="38100" algn="ctr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cxnSp>
              <p:nvCxnSpPr>
                <p:cNvPr id="23" name="AutoShape 1362"/>
                <p:cNvCxnSpPr>
                  <a:cxnSpLocks noChangeShapeType="1"/>
                  <a:stCxn id="22" idx="3"/>
                  <a:endCxn id="21" idx="3"/>
                </p:cNvCxnSpPr>
                <p:nvPr/>
              </p:nvCxnSpPr>
              <p:spPr bwMode="black">
                <a:xfrm rot="10800000" flipV="1">
                  <a:off x="1254303" y="329818"/>
                  <a:ext cx="1639812" cy="1023015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rgbClr val="0033CC"/>
                  </a:solidFill>
                  <a:miter lim="800000"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9" name="Rectangle 1364"/>
              <p:cNvSpPr>
                <a:spLocks noChangeArrowheads="1"/>
              </p:cNvSpPr>
              <p:nvPr/>
            </p:nvSpPr>
            <p:spPr bwMode="black">
              <a:xfrm>
                <a:off x="33048" y="34736"/>
                <a:ext cx="2381250" cy="285750"/>
              </a:xfrm>
              <a:prstGeom prst="rect">
                <a:avLst/>
              </a:prstGeom>
              <a:noFill/>
              <a:ln w="38100" algn="ctr">
                <a:solidFill>
                  <a:srgbClr val="00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442" y="2916638"/>
              <a:ext cx="2705100" cy="888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3237126"/>
              <a:ext cx="2087095" cy="54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AutoShape 1361"/>
            <p:cNvCxnSpPr>
              <a:cxnSpLocks noChangeShapeType="1"/>
              <a:stCxn id="25" idx="0"/>
            </p:cNvCxnSpPr>
            <p:nvPr/>
          </p:nvCxnSpPr>
          <p:spPr bwMode="black">
            <a:xfrm flipV="1">
              <a:off x="6551652" y="1978944"/>
              <a:ext cx="6437" cy="1258182"/>
            </a:xfrm>
            <a:prstGeom prst="straightConnector1">
              <a:avLst/>
            </a:prstGeom>
            <a:noFill/>
            <a:ln w="38100">
              <a:solidFill>
                <a:srgbClr val="0033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2267741" y="4359195"/>
          <a:ext cx="6300713" cy="1969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PMA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06713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927170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422646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192.168.127.150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>
                <a:solidFill>
                  <a:schemeClr val="tx1"/>
                </a:solidFill>
              </a:rPr>
              <a:t>3(NIC3) 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NIC3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85806"/>
              </p:ext>
            </p:extLst>
          </p:nvPr>
        </p:nvGraphicFramePr>
        <p:xfrm>
          <a:off x="2267741" y="4359195"/>
          <a:ext cx="6300713" cy="114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192.168.200.10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192.168.200.10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68250" y="1417685"/>
            <a:ext cx="6207700" cy="2401211"/>
            <a:chOff x="2126090" y="1417685"/>
            <a:chExt cx="6207700" cy="2401211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341" y="1489692"/>
              <a:ext cx="3394270" cy="792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090" y="2363252"/>
              <a:ext cx="4244228" cy="1455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" name="그룹 38"/>
            <p:cNvGrpSpPr>
              <a:grpSpLocks/>
            </p:cNvGrpSpPr>
            <p:nvPr/>
          </p:nvGrpSpPr>
          <p:grpSpPr bwMode="auto">
            <a:xfrm>
              <a:off x="6681664" y="1417685"/>
              <a:ext cx="1652126" cy="1397174"/>
              <a:chOff x="0" y="0"/>
              <a:chExt cx="1243853" cy="1084729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60" r="48653"/>
              <a:stretch>
                <a:fillRect/>
              </a:stretch>
            </p:blipFill>
            <p:spPr bwMode="auto">
              <a:xfrm>
                <a:off x="0" y="0"/>
                <a:ext cx="1243853" cy="10847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Rectangle 1137"/>
              <p:cNvSpPr>
                <a:spLocks noChangeArrowheads="1"/>
              </p:cNvSpPr>
              <p:nvPr/>
            </p:nvSpPr>
            <p:spPr bwMode="auto">
              <a:xfrm>
                <a:off x="174024" y="154603"/>
                <a:ext cx="462458" cy="3922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37" name="AutoShape 1162"/>
            <p:cNvCxnSpPr>
              <a:cxnSpLocks noChangeShapeType="1"/>
              <a:stCxn id="41" idx="1"/>
            </p:cNvCxnSpPr>
            <p:nvPr/>
          </p:nvCxnSpPr>
          <p:spPr bwMode="black">
            <a:xfrm flipH="1">
              <a:off x="5159667" y="1869409"/>
              <a:ext cx="1753141" cy="3319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293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4(NIC4)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NIC4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094054"/>
              </p:ext>
            </p:extLst>
          </p:nvPr>
        </p:nvGraphicFramePr>
        <p:xfrm>
          <a:off x="2267741" y="4359195"/>
          <a:ext cx="6300713" cy="114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192.168.250.10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91518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PMC-L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192.168.250.10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255.255.255.0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545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15855" y="1415990"/>
            <a:ext cx="6204484" cy="2355706"/>
            <a:chOff x="2129306" y="1412776"/>
            <a:chExt cx="6204484" cy="2355706"/>
          </a:xfrm>
        </p:grpSpPr>
        <p:grpSp>
          <p:nvGrpSpPr>
            <p:cNvPr id="16" name="그룹 15"/>
            <p:cNvGrpSpPr>
              <a:grpSpLocks/>
            </p:cNvGrpSpPr>
            <p:nvPr/>
          </p:nvGrpSpPr>
          <p:grpSpPr bwMode="auto">
            <a:xfrm>
              <a:off x="6681664" y="1412776"/>
              <a:ext cx="1652126" cy="1390384"/>
              <a:chOff x="0" y="0"/>
              <a:chExt cx="1243853" cy="1084729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60" r="48653"/>
              <a:stretch>
                <a:fillRect/>
              </a:stretch>
            </p:blipFill>
            <p:spPr bwMode="auto">
              <a:xfrm>
                <a:off x="0" y="0"/>
                <a:ext cx="1243853" cy="10847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137"/>
              <p:cNvSpPr>
                <a:spLocks noChangeArrowheads="1"/>
              </p:cNvSpPr>
              <p:nvPr/>
            </p:nvSpPr>
            <p:spPr bwMode="auto">
              <a:xfrm>
                <a:off x="666000" y="154603"/>
                <a:ext cx="450529" cy="3922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37" name="AutoShape 1162"/>
            <p:cNvCxnSpPr>
              <a:cxnSpLocks noChangeShapeType="1"/>
            </p:cNvCxnSpPr>
            <p:nvPr/>
          </p:nvCxnSpPr>
          <p:spPr bwMode="black">
            <a:xfrm flipH="1" flipV="1">
              <a:off x="5469131" y="1781289"/>
              <a:ext cx="2021102" cy="90877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575129"/>
              <a:ext cx="2991196" cy="66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그림 2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306" y="2363252"/>
              <a:ext cx="4232686" cy="1405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3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5(NIC5)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NIC5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7816"/>
              </p:ext>
            </p:extLst>
          </p:nvPr>
        </p:nvGraphicFramePr>
        <p:xfrm>
          <a:off x="2267741" y="4359195"/>
          <a:ext cx="6300713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CTC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23800" y="1149365"/>
            <a:ext cx="6496600" cy="2699876"/>
            <a:chOff x="2267741" y="1149365"/>
            <a:chExt cx="6496600" cy="269987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124" y="1149365"/>
              <a:ext cx="2548217" cy="1141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1137"/>
            <p:cNvSpPr>
              <a:spLocks noChangeArrowheads="1"/>
            </p:cNvSpPr>
            <p:nvPr/>
          </p:nvSpPr>
          <p:spPr bwMode="auto">
            <a:xfrm>
              <a:off x="7308304" y="1234572"/>
              <a:ext cx="598407" cy="502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753" y="1533872"/>
              <a:ext cx="3179791" cy="729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AutoShape 1162"/>
            <p:cNvCxnSpPr>
              <a:cxnSpLocks noChangeShapeType="1"/>
            </p:cNvCxnSpPr>
            <p:nvPr/>
          </p:nvCxnSpPr>
          <p:spPr bwMode="black">
            <a:xfrm flipH="1">
              <a:off x="5469131" y="1540171"/>
              <a:ext cx="1839173" cy="241119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1" y="2467806"/>
              <a:ext cx="4358998" cy="1381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55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어댑터 설정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chemeClr val="tx1"/>
                </a:solidFill>
              </a:rPr>
              <a:t>로컬 영역 연결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6(NIC6)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설정 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②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NIC6 </a:t>
            </a:r>
            <a:r>
              <a:rPr lang="en-US" altLang="ko-KR" sz="1000" b="1" dirty="0">
                <a:solidFill>
                  <a:schemeClr val="tx1"/>
                </a:solidFill>
              </a:rPr>
              <a:t>IP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Address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177785"/>
              </p:ext>
            </p:extLst>
          </p:nvPr>
        </p:nvGraphicFramePr>
        <p:xfrm>
          <a:off x="2267741" y="4359195"/>
          <a:ext cx="6300713" cy="59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282">
                  <a:extLst>
                    <a:ext uri="{9D8B030D-6E8A-4147-A177-3AD203B41FA5}">
                      <a16:colId xmlns:a16="http://schemas.microsoft.com/office/drawing/2014/main" val="3886876227"/>
                    </a:ext>
                  </a:extLst>
                </a:gridCol>
                <a:gridCol w="1914282">
                  <a:extLst>
                    <a:ext uri="{9D8B030D-6E8A-4147-A177-3AD203B41FA5}">
                      <a16:colId xmlns:a16="http://schemas.microsoft.com/office/drawing/2014/main" val="4012671697"/>
                    </a:ext>
                  </a:extLst>
                </a:gridCol>
                <a:gridCol w="2472149">
                  <a:extLst>
                    <a:ext uri="{9D8B030D-6E8A-4147-A177-3AD203B41FA5}">
                      <a16:colId xmlns:a16="http://schemas.microsoft.com/office/drawing/2014/main" val="1039246526"/>
                    </a:ext>
                  </a:extLst>
                </a:gridCol>
              </a:tblGrid>
              <a:tr h="32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Serial Server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주소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서브넷</a:t>
                      </a:r>
                      <a:r>
                        <a:rPr lang="ko-KR" altLang="en-US" sz="1400" dirty="0" smtClean="0"/>
                        <a:t> 마스크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1561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CTC-L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98242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47874" y="1183025"/>
            <a:ext cx="6448452" cy="2590334"/>
            <a:chOff x="2385564" y="1183025"/>
            <a:chExt cx="6448452" cy="259033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799" y="1183025"/>
              <a:ext cx="2548217" cy="112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37"/>
            <p:cNvSpPr>
              <a:spLocks noChangeArrowheads="1"/>
            </p:cNvSpPr>
            <p:nvPr/>
          </p:nvSpPr>
          <p:spPr bwMode="auto">
            <a:xfrm>
              <a:off x="7847602" y="1313434"/>
              <a:ext cx="447115" cy="4028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5564" y="1552648"/>
              <a:ext cx="3293637" cy="826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5564" y="2476278"/>
              <a:ext cx="4272803" cy="129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AutoShape 1162"/>
            <p:cNvCxnSpPr>
              <a:cxnSpLocks noChangeShapeType="1"/>
            </p:cNvCxnSpPr>
            <p:nvPr/>
          </p:nvCxnSpPr>
          <p:spPr bwMode="black">
            <a:xfrm flipH="1">
              <a:off x="5469132" y="1531700"/>
              <a:ext cx="2378470" cy="24959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4344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시작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제어판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디스플레이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고급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>
                <a:solidFill>
                  <a:schemeClr val="tx1"/>
                </a:solidFill>
              </a:rPr>
              <a:t>어댑터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모든 </a:t>
            </a:r>
            <a:r>
              <a:rPr lang="ko-KR" altLang="en-US" sz="1000" b="1" dirty="0">
                <a:solidFill>
                  <a:schemeClr val="tx1"/>
                </a:solidFill>
              </a:rPr>
              <a:t>모드 표시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en-US" altLang="ko-KR" sz="1000" b="1" dirty="0">
                <a:solidFill>
                  <a:srgbClr val="FF0000"/>
                </a:solidFill>
              </a:rPr>
              <a:t>1280 x 1024 </a:t>
            </a:r>
            <a:r>
              <a:rPr lang="ko-KR" altLang="en-US" sz="1000" b="1" dirty="0">
                <a:solidFill>
                  <a:srgbClr val="FF0000"/>
                </a:solidFill>
              </a:rPr>
              <a:t>하이 컬러</a:t>
            </a:r>
            <a:r>
              <a:rPr lang="en-US" altLang="ko-KR" sz="1000" b="1" dirty="0">
                <a:solidFill>
                  <a:srgbClr val="FF0000"/>
                </a:solidFill>
              </a:rPr>
              <a:t>(16</a:t>
            </a:r>
            <a:r>
              <a:rPr lang="ko-KR" altLang="en-US" sz="1000" b="1" dirty="0">
                <a:solidFill>
                  <a:srgbClr val="FF0000"/>
                </a:solidFill>
              </a:rPr>
              <a:t>비트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설정 상태 육안 확인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63" y="2988836"/>
            <a:ext cx="6584874" cy="339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137"/>
          <p:cNvSpPr>
            <a:spLocks noChangeArrowheads="1"/>
          </p:cNvSpPr>
          <p:nvPr/>
        </p:nvSpPr>
        <p:spPr bwMode="auto">
          <a:xfrm>
            <a:off x="2457642" y="3874111"/>
            <a:ext cx="2113471" cy="13439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응용 프로그램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ko-KR" altLang="en-US" sz="1000" b="1" dirty="0">
                <a:solidFill>
                  <a:schemeClr val="tx1"/>
                </a:solidFill>
              </a:rPr>
              <a:t>경고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주의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이벤트 로그 표시 상태 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이벤트 로그 표시가 있다면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 이벤트 문제를 해결 必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검수 </a:t>
            </a:r>
            <a:r>
              <a:rPr lang="ko-KR" altLang="en-US" sz="1000" b="1" dirty="0" err="1">
                <a:solidFill>
                  <a:srgbClr val="FF0000"/>
                </a:solidFill>
              </a:rPr>
              <a:t>진행시는</a:t>
            </a:r>
            <a:r>
              <a:rPr lang="ko-KR" altLang="en-US" sz="1000" b="1" dirty="0">
                <a:solidFill>
                  <a:srgbClr val="FF0000"/>
                </a:solidFill>
              </a:rPr>
              <a:t> 발생 하지 </a:t>
            </a:r>
            <a:r>
              <a:rPr lang="ko-KR" altLang="en-US" sz="1000" b="1" dirty="0" err="1">
                <a:solidFill>
                  <a:srgbClr val="FF0000"/>
                </a:solidFill>
              </a:rPr>
              <a:t>않토록</a:t>
            </a:r>
            <a:r>
              <a:rPr lang="ko-KR" altLang="en-US" sz="1000" b="1" dirty="0">
                <a:solidFill>
                  <a:srgbClr val="FF0000"/>
                </a:solidFill>
              </a:rPr>
              <a:t> 조치 이행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06713" y="2438069"/>
            <a:ext cx="6730773" cy="3716387"/>
            <a:chOff x="2106713" y="2363252"/>
            <a:chExt cx="6730773" cy="3716387"/>
          </a:xfrm>
        </p:grpSpPr>
        <p:pic>
          <p:nvPicPr>
            <p:cNvPr id="11" name="그림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713" y="2363252"/>
              <a:ext cx="6730773" cy="371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381"/>
            <p:cNvSpPr>
              <a:spLocks noChangeArrowheads="1"/>
            </p:cNvSpPr>
            <p:nvPr/>
          </p:nvSpPr>
          <p:spPr bwMode="black">
            <a:xfrm>
              <a:off x="2699792" y="3802104"/>
              <a:ext cx="1080120" cy="288031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Rectangle 1381"/>
            <p:cNvSpPr>
              <a:spLocks noChangeArrowheads="1"/>
            </p:cNvSpPr>
            <p:nvPr/>
          </p:nvSpPr>
          <p:spPr bwMode="black">
            <a:xfrm>
              <a:off x="3779912" y="3135792"/>
              <a:ext cx="4464496" cy="33849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61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시스템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ko-KR" altLang="en-US" sz="1000" b="1" dirty="0">
                <a:solidFill>
                  <a:schemeClr val="tx1"/>
                </a:solidFill>
              </a:rPr>
              <a:t>경고 </a:t>
            </a:r>
            <a:r>
              <a:rPr lang="en-US" altLang="ko-KR" sz="1000" b="1" dirty="0">
                <a:solidFill>
                  <a:schemeClr val="tx1"/>
                </a:solidFill>
              </a:rPr>
              <a:t>&amp; </a:t>
            </a:r>
            <a:r>
              <a:rPr lang="ko-KR" altLang="en-US" sz="1000" b="1" dirty="0">
                <a:solidFill>
                  <a:schemeClr val="tx1"/>
                </a:solidFill>
              </a:rPr>
              <a:t>주의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이벤트 로그 표시 상태 육안 확인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"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이벤트 로그 표시가 있다면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경고 </a:t>
            </a:r>
            <a:r>
              <a:rPr lang="en-US" altLang="ko-KR" sz="1000" b="1" dirty="0">
                <a:solidFill>
                  <a:srgbClr val="FF0000"/>
                </a:solidFill>
              </a:rPr>
              <a:t>&amp; </a:t>
            </a:r>
            <a:r>
              <a:rPr lang="ko-KR" altLang="en-US" sz="1000" b="1" dirty="0">
                <a:solidFill>
                  <a:srgbClr val="FF0000"/>
                </a:solidFill>
              </a:rPr>
              <a:t>주의 이벤트 문제를 해결 必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검수 </a:t>
            </a:r>
            <a:r>
              <a:rPr lang="ko-KR" altLang="en-US" sz="1000" b="1" dirty="0" err="1">
                <a:solidFill>
                  <a:srgbClr val="FF0000"/>
                </a:solidFill>
              </a:rPr>
              <a:t>진행시는</a:t>
            </a:r>
            <a:r>
              <a:rPr lang="ko-KR" altLang="en-US" sz="1000" b="1" dirty="0">
                <a:solidFill>
                  <a:srgbClr val="FF0000"/>
                </a:solidFill>
              </a:rPr>
              <a:t> 발생 하지 </a:t>
            </a:r>
            <a:r>
              <a:rPr lang="ko-KR" altLang="en-US" sz="1000" b="1" dirty="0" err="1">
                <a:solidFill>
                  <a:srgbClr val="FF0000"/>
                </a:solidFill>
              </a:rPr>
              <a:t>않토록</a:t>
            </a:r>
            <a:r>
              <a:rPr lang="ko-KR" altLang="en-US" sz="1000" b="1" dirty="0">
                <a:solidFill>
                  <a:srgbClr val="FF0000"/>
                </a:solidFill>
              </a:rPr>
              <a:t> 조치 이행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06713" y="2420888"/>
            <a:ext cx="6730773" cy="3800969"/>
            <a:chOff x="2106713" y="2363252"/>
            <a:chExt cx="6730773" cy="3800969"/>
          </a:xfrm>
        </p:grpSpPr>
        <p:pic>
          <p:nvPicPr>
            <p:cNvPr id="14" name="그림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713" y="2363252"/>
              <a:ext cx="6730773" cy="3800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381"/>
            <p:cNvSpPr>
              <a:spLocks noChangeArrowheads="1"/>
            </p:cNvSpPr>
            <p:nvPr/>
          </p:nvSpPr>
          <p:spPr bwMode="black">
            <a:xfrm>
              <a:off x="2658331" y="4278261"/>
              <a:ext cx="807423" cy="256986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1381"/>
            <p:cNvSpPr>
              <a:spLocks noChangeArrowheads="1"/>
            </p:cNvSpPr>
            <p:nvPr/>
          </p:nvSpPr>
          <p:spPr bwMode="black">
            <a:xfrm>
              <a:off x="3779912" y="3135792"/>
              <a:ext cx="4464496" cy="338498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26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\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장치 관리자 </a:t>
            </a:r>
            <a:r>
              <a:rPr lang="en-US" altLang="ko-KR" sz="1000" b="1" dirty="0">
                <a:solidFill>
                  <a:schemeClr val="tx1"/>
                </a:solidFill>
              </a:rPr>
              <a:t>: "CIF ~ </a:t>
            </a:r>
            <a:r>
              <a:rPr lang="ko-KR" altLang="en-US" sz="1000" b="1" dirty="0">
                <a:solidFill>
                  <a:schemeClr val="tx1"/>
                </a:solidFill>
              </a:rPr>
              <a:t>범용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까지 장치 드라이버 설치 상태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</a:t>
            </a:r>
            <a:r>
              <a:rPr lang="en-US" altLang="ko-KR" sz="1000" b="1" dirty="0">
                <a:solidFill>
                  <a:srgbClr val="FF0000"/>
                </a:solidFill>
              </a:rPr>
              <a:t>-&gt; CIF PCI Adapter(PLX9030) </a:t>
            </a:r>
            <a:r>
              <a:rPr lang="ko-KR" altLang="en-US" sz="1000" b="1" dirty="0">
                <a:solidFill>
                  <a:srgbClr val="FF0000"/>
                </a:solidFill>
              </a:rPr>
              <a:t>가  표시되어 있는지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67398" y="1909390"/>
            <a:ext cx="5209404" cy="4366678"/>
            <a:chOff x="2843808" y="1865738"/>
            <a:chExt cx="5209404" cy="436667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1865738"/>
              <a:ext cx="5209404" cy="4366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381"/>
            <p:cNvSpPr>
              <a:spLocks noChangeArrowheads="1"/>
            </p:cNvSpPr>
            <p:nvPr/>
          </p:nvSpPr>
          <p:spPr bwMode="black">
            <a:xfrm>
              <a:off x="3106032" y="3055897"/>
              <a:ext cx="807423" cy="144016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1381"/>
            <p:cNvSpPr>
              <a:spLocks noChangeArrowheads="1"/>
            </p:cNvSpPr>
            <p:nvPr/>
          </p:nvSpPr>
          <p:spPr bwMode="black">
            <a:xfrm>
              <a:off x="4248504" y="2309272"/>
              <a:ext cx="3804708" cy="392314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3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장치 관리자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ko-KR" altLang="en-US" sz="1000" b="1" dirty="0">
                <a:solidFill>
                  <a:schemeClr val="tx1"/>
                </a:solidFill>
              </a:rPr>
              <a:t>사운드 </a:t>
            </a:r>
            <a:r>
              <a:rPr lang="en-US" altLang="ko-KR" sz="1000" b="1" dirty="0">
                <a:solidFill>
                  <a:schemeClr val="tx1"/>
                </a:solidFill>
              </a:rPr>
              <a:t>~ </a:t>
            </a:r>
            <a:r>
              <a:rPr lang="ko-KR" altLang="en-US" sz="1000" b="1" dirty="0">
                <a:solidFill>
                  <a:schemeClr val="tx1"/>
                </a:solidFill>
              </a:rPr>
              <a:t>시스템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까지 장치 드라이버 설치 상태 육안 확인 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62742" y="1869990"/>
            <a:ext cx="5218717" cy="4370738"/>
            <a:chOff x="2915816" y="1861677"/>
            <a:chExt cx="5218717" cy="437073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861677"/>
              <a:ext cx="5218717" cy="437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381"/>
            <p:cNvSpPr>
              <a:spLocks noChangeArrowheads="1"/>
            </p:cNvSpPr>
            <p:nvPr/>
          </p:nvSpPr>
          <p:spPr bwMode="black">
            <a:xfrm>
              <a:off x="3158607" y="3042834"/>
              <a:ext cx="807423" cy="144016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1381"/>
            <p:cNvSpPr>
              <a:spLocks noChangeArrowheads="1"/>
            </p:cNvSpPr>
            <p:nvPr/>
          </p:nvSpPr>
          <p:spPr bwMode="black">
            <a:xfrm>
              <a:off x="4269918" y="2309272"/>
              <a:ext cx="3804708" cy="392314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7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980728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</a:t>
            </a:r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평가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3528" y="4679553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내구성 평가</a:t>
            </a:r>
            <a:endParaRPr lang="ko-KR" altLang="en-US" sz="1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88"/>
              </p:ext>
            </p:extLst>
          </p:nvPr>
        </p:nvGraphicFramePr>
        <p:xfrm>
          <a:off x="323527" y="1484784"/>
          <a:ext cx="8496945" cy="31386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550936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8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평가</a:t>
                      </a:r>
                      <a:r>
                        <a:rPr lang="en-US" sz="8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Item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800" b="1" kern="0" dirty="0" smtClean="0">
                          <a:effectLst/>
                        </a:rPr>
                        <a:t>평가 방법</a:t>
                      </a:r>
                      <a:r>
                        <a:rPr lang="en-US" altLang="ko-KR" sz="800" b="1" kern="0" dirty="0" smtClean="0">
                          <a:effectLst/>
                        </a:rPr>
                        <a:t> </a:t>
                      </a:r>
                      <a:r>
                        <a:rPr lang="ko-KR" altLang="en-US" sz="800" b="1" kern="0" dirty="0" smtClean="0">
                          <a:effectLst/>
                        </a:rPr>
                        <a:t>및</a:t>
                      </a:r>
                      <a:r>
                        <a:rPr lang="en-US" altLang="ko-KR" sz="800" b="1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800" b="1" kern="0" baseline="0" dirty="0" smtClean="0">
                          <a:effectLst/>
                        </a:rPr>
                        <a:t>근거</a:t>
                      </a:r>
                      <a:endParaRPr lang="ko-KR" altLang="ko-KR" sz="800" b="1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Spec.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4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H/W SSD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방법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kern="100" dirty="0" err="1" smtClean="0">
                          <a:effectLst/>
                          <a:latin typeface="+mn-ea"/>
                          <a:ea typeface="+mn-ea"/>
                        </a:rPr>
                        <a:t>CrystalDiskMark</a:t>
                      </a: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kern="100" dirty="0" err="1" smtClean="0">
                          <a:effectLst/>
                          <a:latin typeface="+mn-ea"/>
                          <a:ea typeface="+mn-ea"/>
                        </a:rPr>
                        <a:t>Prgram</a:t>
                      </a: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</a:rPr>
                        <a:t>이용하여 측정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= 250MB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= 250MB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= 250MB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7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= 250MB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근거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439202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H/W </a:t>
                      </a:r>
                      <a:r>
                        <a:rPr lang="en-US" altLang="ko-KR" sz="8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CPU</a:t>
                      </a:r>
                      <a:endParaRPr lang="ko-KR" altLang="ko-KR" sz="800" b="1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방법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Windows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작업 관리자</a:t>
                      </a:r>
                      <a:r>
                        <a:rPr lang="ko-KR" altLang="en-US" sz="800" b="1" kern="1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를 이용하여 측정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10% </a:t>
                      </a: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이내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근거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800" b="1" kern="10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828325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125582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74315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927211"/>
                  </a:ext>
                </a:extLst>
              </a:tr>
              <a:tr h="23229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8082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97844"/>
              </p:ext>
            </p:extLst>
          </p:nvPr>
        </p:nvGraphicFramePr>
        <p:xfrm>
          <a:off x="323527" y="5152238"/>
          <a:ext cx="8496944" cy="8773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6503">
                  <a:extLst>
                    <a:ext uri="{9D8B030D-6E8A-4147-A177-3AD203B41FA5}">
                      <a16:colId xmlns:a16="http://schemas.microsoft.com/office/drawing/2014/main" val="2153329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0" dirty="0">
                          <a:effectLst/>
                        </a:rPr>
                        <a:t>평가</a:t>
                      </a:r>
                      <a:r>
                        <a:rPr lang="en-US" sz="1000" b="1" kern="0" dirty="0">
                          <a:effectLst/>
                        </a:rPr>
                        <a:t> Item</a:t>
                      </a: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0" dirty="0">
                          <a:effectLst/>
                        </a:rPr>
                        <a:t>평가 </a:t>
                      </a:r>
                      <a:r>
                        <a:rPr lang="ko-KR" sz="1000" b="1" kern="0" dirty="0" smtClean="0">
                          <a:effectLst/>
                        </a:rPr>
                        <a:t>방법</a:t>
                      </a:r>
                      <a:r>
                        <a:rPr lang="en-US" altLang="ko-KR" sz="1000" b="1" kern="0" dirty="0" smtClean="0">
                          <a:effectLst/>
                        </a:rPr>
                        <a:t> &amp;</a:t>
                      </a:r>
                      <a:r>
                        <a:rPr lang="en-US" altLang="ko-KR" sz="1000" b="1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1000" b="1" kern="0" baseline="0" dirty="0" smtClean="0">
                          <a:effectLst/>
                        </a:rPr>
                        <a:t>근거</a:t>
                      </a: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effectLst/>
                        </a:rPr>
                        <a:t>Spec.</a:t>
                      </a:r>
                      <a:endParaRPr lang="ko-KR" sz="10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17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984611"/>
                  </a:ext>
                </a:extLst>
              </a:tr>
            </a:tbl>
          </a:graphicData>
        </a:graphic>
      </p:graphicFrame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4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로컬</a:t>
            </a:r>
            <a:r>
              <a:rPr lang="en-US" altLang="ko-KR" sz="1000" b="1" dirty="0">
                <a:solidFill>
                  <a:schemeClr val="tx1"/>
                </a:solidFill>
              </a:rPr>
              <a:t>) 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도구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장치 관리자 </a:t>
            </a:r>
            <a:r>
              <a:rPr lang="en-US" altLang="ko-KR" sz="1000" b="1" dirty="0">
                <a:solidFill>
                  <a:schemeClr val="tx1"/>
                </a:solidFill>
              </a:rPr>
              <a:t>: "</a:t>
            </a:r>
            <a:r>
              <a:rPr lang="ko-KR" altLang="en-US" sz="1000" b="1" dirty="0">
                <a:solidFill>
                  <a:schemeClr val="tx1"/>
                </a:solidFill>
              </a:rPr>
              <a:t>컴퓨터 </a:t>
            </a:r>
            <a:r>
              <a:rPr lang="en-US" altLang="ko-KR" sz="1000" b="1" dirty="0">
                <a:solidFill>
                  <a:schemeClr val="tx1"/>
                </a:solidFill>
              </a:rPr>
              <a:t>~ </a:t>
            </a:r>
            <a:r>
              <a:rPr lang="ko-KR" altLang="en-US" sz="1000" b="1" dirty="0">
                <a:solidFill>
                  <a:schemeClr val="tx1"/>
                </a:solidFill>
              </a:rPr>
              <a:t>휴먼</a:t>
            </a:r>
            <a:r>
              <a:rPr lang="en-US" altLang="ko-KR" sz="1000" b="1" dirty="0">
                <a:solidFill>
                  <a:schemeClr val="tx1"/>
                </a:solidFill>
              </a:rPr>
              <a:t>" </a:t>
            </a:r>
            <a:r>
              <a:rPr lang="ko-KR" altLang="en-US" sz="1000" b="1" dirty="0">
                <a:solidFill>
                  <a:schemeClr val="tx1"/>
                </a:solidFill>
              </a:rPr>
              <a:t>까지 장치 드라이버 설치 상태 육안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  -&gt; </a:t>
            </a:r>
            <a:r>
              <a:rPr lang="ko-KR" altLang="en-US" sz="1000" b="1" dirty="0">
                <a:solidFill>
                  <a:srgbClr val="FF0000"/>
                </a:solidFill>
              </a:rPr>
              <a:t>통신 포트</a:t>
            </a:r>
            <a:r>
              <a:rPr lang="en-US" altLang="ko-KR" sz="1000" b="1" dirty="0">
                <a:solidFill>
                  <a:srgbClr val="FF0000"/>
                </a:solidFill>
              </a:rPr>
              <a:t>(COM 1)(COM 3) </a:t>
            </a:r>
            <a:r>
              <a:rPr lang="ko-KR" altLang="en-US" sz="1000" b="1" dirty="0">
                <a:solidFill>
                  <a:srgbClr val="FF0000"/>
                </a:solidFill>
              </a:rPr>
              <a:t>으로 </a:t>
            </a:r>
            <a:r>
              <a:rPr lang="ko-KR" altLang="en-US" sz="1000" b="1" dirty="0" err="1">
                <a:solidFill>
                  <a:srgbClr val="FF0000"/>
                </a:solidFill>
              </a:rPr>
              <a:t>설정되어있는지</a:t>
            </a:r>
            <a:r>
              <a:rPr lang="ko-KR" altLang="en-US" sz="1000" b="1" dirty="0">
                <a:solidFill>
                  <a:srgbClr val="FF0000"/>
                </a:solidFill>
              </a:rPr>
              <a:t>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61176" y="1916832"/>
            <a:ext cx="5221849" cy="4318486"/>
            <a:chOff x="2915816" y="1861677"/>
            <a:chExt cx="5221849" cy="431848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861677"/>
              <a:ext cx="5221849" cy="4231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381"/>
            <p:cNvSpPr>
              <a:spLocks noChangeArrowheads="1"/>
            </p:cNvSpPr>
            <p:nvPr/>
          </p:nvSpPr>
          <p:spPr bwMode="black">
            <a:xfrm>
              <a:off x="3145544" y="3016708"/>
              <a:ext cx="807423" cy="144016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1381"/>
            <p:cNvSpPr>
              <a:spLocks noChangeArrowheads="1"/>
            </p:cNvSpPr>
            <p:nvPr/>
          </p:nvSpPr>
          <p:spPr bwMode="black">
            <a:xfrm>
              <a:off x="4269918" y="2257020"/>
              <a:ext cx="3804708" cy="392314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3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 장치 관리자 항목 중 디스크 드라이브 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Samsung SSD 860 PRO 512GB </a:t>
            </a:r>
            <a:r>
              <a:rPr lang="ko-KR" altLang="en-US" sz="1000" b="1" dirty="0">
                <a:solidFill>
                  <a:schemeClr val="tx1"/>
                </a:solidFill>
              </a:rPr>
              <a:t>선택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 -&gt; </a:t>
            </a:r>
            <a:r>
              <a:rPr lang="ko-KR" altLang="en-US" sz="1000" b="1" dirty="0">
                <a:solidFill>
                  <a:schemeClr val="tx1"/>
                </a:solidFill>
              </a:rPr>
              <a:t>마우스 </a:t>
            </a:r>
            <a:r>
              <a:rPr lang="ko-KR" altLang="en-US" sz="1000" b="1" dirty="0" err="1">
                <a:solidFill>
                  <a:schemeClr val="tx1"/>
                </a:solidFill>
              </a:rPr>
              <a:t>우클릭</a:t>
            </a:r>
            <a:r>
              <a:rPr lang="ko-KR" altLang="en-US" sz="1000" b="1" dirty="0">
                <a:solidFill>
                  <a:schemeClr val="tx1"/>
                </a:solidFill>
              </a:rPr>
              <a:t> 후 속성 선택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자세히 항목에서 속성 값 </a:t>
            </a:r>
            <a:r>
              <a:rPr lang="en-US" altLang="ko-KR" sz="1000" b="1" dirty="0">
                <a:solidFill>
                  <a:schemeClr val="tx1"/>
                </a:solidFill>
              </a:rPr>
              <a:t>"</a:t>
            </a:r>
            <a:r>
              <a:rPr lang="ko-KR" altLang="en-US" sz="1000" b="1" dirty="0">
                <a:solidFill>
                  <a:schemeClr val="tx1"/>
                </a:solidFill>
              </a:rPr>
              <a:t>하드웨어 </a:t>
            </a:r>
            <a:r>
              <a:rPr lang="en-US" altLang="ko-KR" sz="1000" b="1" dirty="0">
                <a:solidFill>
                  <a:schemeClr val="tx1"/>
                </a:solidFill>
              </a:rPr>
              <a:t>ID"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   </a:t>
            </a:r>
            <a:r>
              <a:rPr lang="en-US" altLang="ko-KR" sz="1000" b="1" dirty="0">
                <a:solidFill>
                  <a:srgbClr val="FF0000"/>
                </a:solidFill>
              </a:rPr>
              <a:t>-&gt; 6</a:t>
            </a:r>
            <a:r>
              <a:rPr lang="ko-KR" altLang="en-US" sz="1000" b="1" dirty="0">
                <a:solidFill>
                  <a:srgbClr val="FF0000"/>
                </a:solidFill>
              </a:rPr>
              <a:t>번에 표시된 것 처럼 </a:t>
            </a:r>
            <a:r>
              <a:rPr lang="en-US" altLang="ko-KR" sz="1000" b="1" dirty="0">
                <a:solidFill>
                  <a:srgbClr val="FF0000"/>
                </a:solidFill>
              </a:rPr>
              <a:t>SSD </a:t>
            </a:r>
            <a:r>
              <a:rPr lang="ko-KR" altLang="en-US" sz="1000" b="1" dirty="0">
                <a:solidFill>
                  <a:srgbClr val="FF0000"/>
                </a:solidFill>
              </a:rPr>
              <a:t>펌웨어 버전 </a:t>
            </a:r>
            <a:r>
              <a:rPr lang="en-US" altLang="ko-KR" sz="1000" b="1" dirty="0">
                <a:solidFill>
                  <a:srgbClr val="FF0000"/>
                </a:solidFill>
              </a:rPr>
              <a:t>"RVM01B6Q" </a:t>
            </a:r>
            <a:r>
              <a:rPr lang="ko-KR" altLang="en-US" sz="1000" b="1" dirty="0">
                <a:solidFill>
                  <a:srgbClr val="FF0000"/>
                </a:solidFill>
              </a:rPr>
              <a:t>인지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71830" y="1935596"/>
            <a:ext cx="6400540" cy="4373724"/>
            <a:chOff x="2200926" y="1790343"/>
            <a:chExt cx="6400540" cy="437372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926" y="1790343"/>
              <a:ext cx="4468979" cy="3793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3645024"/>
              <a:ext cx="2805330" cy="2519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83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① </a:t>
            </a:r>
            <a:r>
              <a:rPr lang="ko-KR" altLang="en-US" sz="1000" b="1" dirty="0">
                <a:solidFill>
                  <a:schemeClr val="tx1"/>
                </a:solidFill>
              </a:rPr>
              <a:t>  </a:t>
            </a:r>
            <a:r>
              <a:rPr lang="ko-KR" altLang="en-US" sz="1000" b="1" dirty="0" err="1">
                <a:solidFill>
                  <a:schemeClr val="tx1"/>
                </a:solidFill>
              </a:rPr>
              <a:t>내컴퓨터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메뉴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컴퓨터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도구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저장소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디스크 관리 </a:t>
            </a:r>
            <a:r>
              <a:rPr lang="en-US" altLang="ko-KR" sz="1000" b="1" dirty="0">
                <a:solidFill>
                  <a:schemeClr val="tx1"/>
                </a:solidFill>
              </a:rPr>
              <a:t>-&gt;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 </a:t>
            </a:r>
            <a:r>
              <a:rPr lang="ko-KR" altLang="en-US" sz="1000" b="1" dirty="0">
                <a:solidFill>
                  <a:schemeClr val="tx1"/>
                </a:solidFill>
              </a:rPr>
              <a:t> 디스크 </a:t>
            </a:r>
            <a:r>
              <a:rPr lang="en-US" altLang="ko-KR" sz="1000" b="1" dirty="0">
                <a:solidFill>
                  <a:schemeClr val="tx1"/>
                </a:solidFill>
              </a:rPr>
              <a:t>1 -&gt; </a:t>
            </a:r>
            <a:r>
              <a:rPr lang="en-US" altLang="ko-KR" sz="1000" b="1" dirty="0">
                <a:solidFill>
                  <a:srgbClr val="FF0000"/>
                </a:solidFill>
              </a:rPr>
              <a:t>C: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250GB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분할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D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나머지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GB </a:t>
            </a:r>
            <a:r>
              <a:rPr lang="ko-KR" altLang="en-US" sz="1000" b="1" dirty="0">
                <a:solidFill>
                  <a:srgbClr val="FF0000"/>
                </a:solidFill>
              </a:rPr>
              <a:t>분할 </a:t>
            </a:r>
            <a:r>
              <a:rPr lang="ko-KR" altLang="en-US" sz="1000" b="1" dirty="0">
                <a:solidFill>
                  <a:schemeClr val="tx1"/>
                </a:solidFill>
              </a:rPr>
              <a:t>상태 육안 확인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</a:rPr>
              <a:t>      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디스크 </a:t>
            </a:r>
            <a:r>
              <a:rPr lang="en-US" altLang="ko-KR" sz="1000" b="1" dirty="0">
                <a:solidFill>
                  <a:schemeClr val="tx1"/>
                </a:solidFill>
              </a:rPr>
              <a:t>0 -&gt; F: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백업 디스크 육안 확인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</a:rPr>
              <a:t>CTC </a:t>
            </a:r>
            <a:r>
              <a:rPr lang="ko-KR" altLang="en-US" sz="1000" b="1" dirty="0">
                <a:solidFill>
                  <a:schemeClr val="tx1"/>
                </a:solidFill>
              </a:rPr>
              <a:t>전용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  </a:t>
            </a:r>
            <a:r>
              <a:rPr lang="en-US" altLang="ko-KR" sz="1000" b="1" dirty="0">
                <a:solidFill>
                  <a:schemeClr val="tx1"/>
                </a:solidFill>
              </a:rPr>
              <a:t>CD-ROM </a:t>
            </a:r>
            <a:r>
              <a:rPr lang="ko-KR" altLang="en-US" sz="1000" b="1" dirty="0">
                <a:solidFill>
                  <a:schemeClr val="tx1"/>
                </a:solidFill>
              </a:rPr>
              <a:t>이 </a:t>
            </a:r>
            <a:r>
              <a:rPr lang="en-US" altLang="ko-KR" sz="1000" b="1" dirty="0">
                <a:solidFill>
                  <a:schemeClr val="tx1"/>
                </a:solidFill>
              </a:rPr>
              <a:t>"E"</a:t>
            </a:r>
            <a:r>
              <a:rPr lang="ko-KR" altLang="en-US" sz="1000" b="1" dirty="0">
                <a:solidFill>
                  <a:schemeClr val="tx1"/>
                </a:solidFill>
              </a:rPr>
              <a:t>드라이브 인지 육안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27416" y="1892769"/>
            <a:ext cx="6659028" cy="4378068"/>
            <a:chOff x="2127416" y="1934334"/>
            <a:chExt cx="6659028" cy="437806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416" y="1934334"/>
              <a:ext cx="6659028" cy="4378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306"/>
            <p:cNvSpPr>
              <a:spLocks noChangeArrowheads="1"/>
            </p:cNvSpPr>
            <p:nvPr/>
          </p:nvSpPr>
          <p:spPr bwMode="auto">
            <a:xfrm>
              <a:off x="2384418" y="3393016"/>
              <a:ext cx="1079127" cy="180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Rectangle 308"/>
            <p:cNvSpPr>
              <a:spLocks noChangeArrowheads="1"/>
            </p:cNvSpPr>
            <p:nvPr/>
          </p:nvSpPr>
          <p:spPr bwMode="auto">
            <a:xfrm>
              <a:off x="3463545" y="2393313"/>
              <a:ext cx="4060784" cy="6756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309"/>
            <p:cNvSpPr>
              <a:spLocks noChangeArrowheads="1"/>
            </p:cNvSpPr>
            <p:nvPr/>
          </p:nvSpPr>
          <p:spPr bwMode="auto">
            <a:xfrm>
              <a:off x="3488530" y="4293096"/>
              <a:ext cx="4035799" cy="1800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35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094100"/>
            <a:ext cx="5256584" cy="4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</a:t>
            </a:r>
            <a:r>
              <a:rPr lang="en-US" altLang="ko-KR" sz="1000" b="1" dirty="0" err="1">
                <a:solidFill>
                  <a:schemeClr val="tx1"/>
                </a:solidFill>
              </a:rPr>
              <a:t>CrystalDiskMark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프로그램을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실행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-&gt; "</a:t>
            </a:r>
            <a:r>
              <a:rPr lang="en-US" altLang="ko-KR" sz="1000" b="1" dirty="0">
                <a:solidFill>
                  <a:schemeClr val="tx1"/>
                </a:solidFill>
              </a:rPr>
              <a:t>C:" </a:t>
            </a:r>
            <a:r>
              <a:rPr lang="ko-KR" altLang="en-US" sz="1000" b="1" dirty="0">
                <a:solidFill>
                  <a:schemeClr val="tx1"/>
                </a:solidFill>
              </a:rPr>
              <a:t>선택 후 </a:t>
            </a:r>
            <a:r>
              <a:rPr lang="en-US" altLang="ko-KR" sz="1000" b="1" dirty="0">
                <a:solidFill>
                  <a:schemeClr val="tx1"/>
                </a:solidFill>
              </a:rPr>
              <a:t>"All" </a:t>
            </a:r>
            <a:r>
              <a:rPr lang="ko-KR" altLang="en-US" sz="1000" b="1" dirty="0">
                <a:solidFill>
                  <a:schemeClr val="tx1"/>
                </a:solidFill>
              </a:rPr>
              <a:t>선택하여 </a:t>
            </a:r>
            <a:r>
              <a:rPr lang="en-US" altLang="ko-KR" sz="1000" b="1" dirty="0">
                <a:solidFill>
                  <a:schemeClr val="tx1"/>
                </a:solidFill>
              </a:rPr>
              <a:t>SSD Speed Test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실행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000" b="1" dirty="0">
                <a:solidFill>
                  <a:srgbClr val="FF0000"/>
                </a:solidFill>
              </a:rPr>
              <a:t>번부터 </a:t>
            </a:r>
            <a:r>
              <a:rPr lang="en-US" altLang="ko-KR" sz="1000" b="1" dirty="0">
                <a:solidFill>
                  <a:srgbClr val="FF0000"/>
                </a:solidFill>
              </a:rPr>
              <a:t>8</a:t>
            </a:r>
            <a:r>
              <a:rPr lang="ko-KR" altLang="en-US" sz="1000" b="1" dirty="0">
                <a:solidFill>
                  <a:srgbClr val="FF0000"/>
                </a:solidFill>
              </a:rPr>
              <a:t>번까지 </a:t>
            </a:r>
            <a:r>
              <a:rPr lang="en-US" altLang="ko-KR" sz="1000" b="1" dirty="0">
                <a:solidFill>
                  <a:srgbClr val="FF0000"/>
                </a:solidFill>
              </a:rPr>
              <a:t>Speed </a:t>
            </a:r>
            <a:r>
              <a:rPr lang="ko-KR" altLang="en-US" sz="1000" b="1" dirty="0">
                <a:solidFill>
                  <a:srgbClr val="FF0000"/>
                </a:solidFill>
              </a:rPr>
              <a:t>기준 </a:t>
            </a:r>
            <a:r>
              <a:rPr lang="ko-KR" altLang="en-US" sz="1000" b="1" dirty="0" err="1">
                <a:solidFill>
                  <a:srgbClr val="FF0000"/>
                </a:solidFill>
              </a:rPr>
              <a:t>미달시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Fail</a:t>
            </a: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    SSD </a:t>
            </a:r>
            <a:r>
              <a:rPr lang="en-US" altLang="ko-KR" sz="1000" b="1" dirty="0">
                <a:solidFill>
                  <a:schemeClr val="tx1"/>
                </a:solidFill>
              </a:rPr>
              <a:t>Speed </a:t>
            </a:r>
            <a:r>
              <a:rPr lang="ko-KR" altLang="en-US" sz="1000" b="1" dirty="0">
                <a:solidFill>
                  <a:schemeClr val="tx1"/>
                </a:solidFill>
              </a:rPr>
              <a:t>기준 </a:t>
            </a:r>
            <a:r>
              <a:rPr lang="en-US" altLang="ko-KR" sz="1000" b="1" dirty="0">
                <a:solidFill>
                  <a:schemeClr val="tx1"/>
                </a:solidFill>
              </a:rPr>
              <a:t>: 1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= 250MB , 3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= 250MB , 5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= 250MB , 7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= 250MB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( </a:t>
            </a:r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, 4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, 6</a:t>
            </a:r>
            <a:r>
              <a:rPr lang="ko-KR" altLang="en-US" sz="1000" b="1" dirty="0">
                <a:solidFill>
                  <a:schemeClr val="tx1"/>
                </a:solidFill>
              </a:rPr>
              <a:t>번</a:t>
            </a:r>
            <a:r>
              <a:rPr lang="en-US" altLang="ko-KR" sz="1000" b="1" dirty="0">
                <a:solidFill>
                  <a:schemeClr val="tx1"/>
                </a:solidFill>
              </a:rPr>
              <a:t>, 8</a:t>
            </a:r>
            <a:r>
              <a:rPr lang="ko-KR" altLang="en-US" sz="1000" b="1" dirty="0">
                <a:solidFill>
                  <a:schemeClr val="tx1"/>
                </a:solidFill>
              </a:rPr>
              <a:t>번은 랜덤 테스트 측정값으로써 </a:t>
            </a:r>
            <a:r>
              <a:rPr lang="ko-KR" altLang="en-US" sz="1000" b="1" dirty="0" err="1">
                <a:solidFill>
                  <a:schemeClr val="tx1"/>
                </a:solidFill>
              </a:rPr>
              <a:t>참조용임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)	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</a:t>
            </a:r>
            <a:r>
              <a:rPr lang="en-US" altLang="ko-KR" sz="1000" b="1" dirty="0" err="1">
                <a:solidFill>
                  <a:schemeClr val="tx1"/>
                </a:solidFill>
              </a:rPr>
              <a:t>CDRom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미디어 </a:t>
            </a:r>
            <a:r>
              <a:rPr lang="en-US" altLang="ko-KR" sz="1000" b="1" dirty="0" err="1">
                <a:solidFill>
                  <a:schemeClr val="tx1"/>
                </a:solidFill>
              </a:rPr>
              <a:t>Roading</a:t>
            </a:r>
            <a:r>
              <a:rPr lang="ko-KR" altLang="en-US" sz="1000" b="1" dirty="0">
                <a:solidFill>
                  <a:schemeClr val="tx1"/>
                </a:solidFill>
              </a:rPr>
              <a:t>후 ①과 같이 좌측에는 미디어 제목이 인식되고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오른쪽에는 미디어의 파일이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인식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    -&gt; </a:t>
            </a:r>
            <a:r>
              <a:rPr lang="ko-KR" altLang="en-US" sz="1000" b="1" dirty="0" err="1">
                <a:solidFill>
                  <a:srgbClr val="FF0000"/>
                </a:solidFill>
              </a:rPr>
              <a:t>내컴퓨터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메뉴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탐색기 </a:t>
            </a:r>
            <a:r>
              <a:rPr lang="en-US" altLang="ko-KR" sz="1000" b="1" dirty="0">
                <a:solidFill>
                  <a:srgbClr val="FF0000"/>
                </a:solidFill>
              </a:rPr>
              <a:t>-&gt; CD-ROM (E:) </a:t>
            </a:r>
            <a:r>
              <a:rPr lang="ko-KR" altLang="en-US" sz="1000" b="1" dirty="0">
                <a:solidFill>
                  <a:srgbClr val="FF0000"/>
                </a:solidFill>
              </a:rPr>
              <a:t>드라이브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미디어 인식 상태 육안 확인</a:t>
            </a:r>
            <a:r>
              <a:rPr lang="ko-KR" altLang="en-US" sz="1000" b="1" dirty="0">
                <a:solidFill>
                  <a:schemeClr val="tx1"/>
                </a:solidFill>
              </a:rPr>
              <a:t>              </a:t>
            </a:r>
            <a:r>
              <a:rPr lang="en-US" altLang="ko-KR" sz="1000" b="1" dirty="0">
                <a:solidFill>
                  <a:schemeClr val="tx1"/>
                </a:solidFill>
              </a:rPr>
              <a:t>	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51474" y="2534718"/>
            <a:ext cx="6668997" cy="3710155"/>
            <a:chOff x="2151474" y="2534718"/>
            <a:chExt cx="6668997" cy="371015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474" y="2534718"/>
              <a:ext cx="6668997" cy="3696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429"/>
            <p:cNvSpPr>
              <a:spLocks noChangeArrowheads="1"/>
            </p:cNvSpPr>
            <p:nvPr/>
          </p:nvSpPr>
          <p:spPr bwMode="auto">
            <a:xfrm>
              <a:off x="3603077" y="4013056"/>
              <a:ext cx="1673869" cy="4583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Rectangle 1430"/>
            <p:cNvSpPr>
              <a:spLocks noChangeArrowheads="1"/>
            </p:cNvSpPr>
            <p:nvPr/>
          </p:nvSpPr>
          <p:spPr bwMode="auto">
            <a:xfrm>
              <a:off x="5389442" y="3685997"/>
              <a:ext cx="3423361" cy="25588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8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Ctrl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+ r </a:t>
            </a:r>
            <a:r>
              <a:rPr lang="ko-KR" altLang="en-US" sz="1000" b="1" dirty="0">
                <a:solidFill>
                  <a:schemeClr val="tx1"/>
                </a:solidFill>
              </a:rPr>
              <a:t>키를 누른 후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gpedit.msc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실행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solidFill>
                  <a:srgbClr val="FF0000"/>
                </a:solidFill>
              </a:rPr>
              <a:t>          사용자 </a:t>
            </a:r>
            <a:r>
              <a:rPr lang="ko-KR" altLang="en-US" sz="1000" b="1" dirty="0">
                <a:solidFill>
                  <a:srgbClr val="FF0000"/>
                </a:solidFill>
              </a:rPr>
              <a:t>구성 </a:t>
            </a:r>
            <a:r>
              <a:rPr lang="en-US" altLang="ko-KR" sz="1000" b="1" dirty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관리 템플릿 </a:t>
            </a:r>
            <a:r>
              <a:rPr lang="en-US" altLang="ko-KR" sz="1000" b="1" dirty="0">
                <a:solidFill>
                  <a:srgbClr val="FF0000"/>
                </a:solidFill>
              </a:rPr>
              <a:t>-&gt; Windows </a:t>
            </a:r>
            <a:r>
              <a:rPr lang="ko-KR" altLang="en-US" sz="1000" b="1" dirty="0">
                <a:solidFill>
                  <a:srgbClr val="FF0000"/>
                </a:solidFill>
              </a:rPr>
              <a:t>구성요소 </a:t>
            </a:r>
            <a:r>
              <a:rPr lang="en-US" altLang="ko-KR" sz="1000" b="1" dirty="0">
                <a:solidFill>
                  <a:srgbClr val="FF0000"/>
                </a:solidFill>
              </a:rPr>
              <a:t>-&gt; Windows </a:t>
            </a:r>
            <a:r>
              <a:rPr lang="ko-KR" altLang="en-US" sz="1000" b="1" dirty="0">
                <a:solidFill>
                  <a:srgbClr val="FF0000"/>
                </a:solidFill>
              </a:rPr>
              <a:t>탐색기 </a:t>
            </a:r>
            <a:r>
              <a:rPr lang="en-US" altLang="ko-KR" sz="1000" b="1" dirty="0">
                <a:solidFill>
                  <a:srgbClr val="FF0000"/>
                </a:solidFill>
              </a:rPr>
              <a:t>-&gt; "CD </a:t>
            </a:r>
            <a:r>
              <a:rPr lang="ko-KR" altLang="en-US" sz="1000" b="1" dirty="0">
                <a:solidFill>
                  <a:srgbClr val="FF0000"/>
                </a:solidFill>
              </a:rPr>
              <a:t>굽기 기능 제거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FF0000"/>
                </a:solidFill>
              </a:rPr>
              <a:t>          "</a:t>
            </a:r>
            <a:r>
              <a:rPr lang="en-US" altLang="ko-KR" sz="1000" b="1" dirty="0">
                <a:solidFill>
                  <a:srgbClr val="FF0000"/>
                </a:solidFill>
              </a:rPr>
              <a:t>CD </a:t>
            </a:r>
            <a:r>
              <a:rPr lang="ko-KR" altLang="en-US" sz="1000" b="1" dirty="0">
                <a:solidFill>
                  <a:srgbClr val="FF0000"/>
                </a:solidFill>
              </a:rPr>
              <a:t>굽기 기능 제거</a:t>
            </a:r>
            <a:r>
              <a:rPr lang="en-US" altLang="ko-KR" sz="1000" b="1" dirty="0">
                <a:solidFill>
                  <a:srgbClr val="FF0000"/>
                </a:solidFill>
              </a:rPr>
              <a:t>" </a:t>
            </a:r>
            <a:r>
              <a:rPr lang="ko-KR" altLang="en-US" sz="1000" b="1" dirty="0">
                <a:solidFill>
                  <a:srgbClr val="FF0000"/>
                </a:solidFill>
              </a:rPr>
              <a:t>사용으로 적용하고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01378" y="2238116"/>
            <a:ext cx="6552441" cy="3999044"/>
            <a:chOff x="2184752" y="2130254"/>
            <a:chExt cx="6552441" cy="39990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752" y="2130254"/>
              <a:ext cx="4126903" cy="2390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3609019"/>
              <a:ext cx="4597241" cy="2520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82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USB </a:t>
            </a:r>
            <a:r>
              <a:rPr lang="ko-KR" altLang="en-US" sz="1000" b="1" dirty="0">
                <a:solidFill>
                  <a:schemeClr val="tx1"/>
                </a:solidFill>
              </a:rPr>
              <a:t>디스크를 연결하여 정상 인식 상태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       ② USB </a:t>
            </a:r>
            <a:r>
              <a:rPr lang="ko-KR" altLang="en-US" sz="1000" b="1" dirty="0">
                <a:solidFill>
                  <a:schemeClr val="tx1"/>
                </a:solidFill>
              </a:rPr>
              <a:t>키보드 및 </a:t>
            </a:r>
            <a:r>
              <a:rPr lang="en-US" altLang="ko-KR" sz="1000" b="1" dirty="0">
                <a:solidFill>
                  <a:schemeClr val="tx1"/>
                </a:solidFill>
              </a:rPr>
              <a:t>USB </a:t>
            </a:r>
            <a:r>
              <a:rPr lang="ko-KR" altLang="en-US" sz="1000" b="1" dirty="0">
                <a:solidFill>
                  <a:schemeClr val="tx1"/>
                </a:solidFill>
              </a:rPr>
              <a:t>마우스를 연결하여 정상 동작 상태 확인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79110" y="1578922"/>
            <a:ext cx="6623894" cy="4663889"/>
            <a:chOff x="2195736" y="1628800"/>
            <a:chExt cx="6623894" cy="46638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524" y="1628800"/>
              <a:ext cx="4521106" cy="3975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4150100"/>
              <a:ext cx="3033144" cy="2142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29"/>
            <p:cNvSpPr>
              <a:spLocks noChangeArrowheads="1"/>
            </p:cNvSpPr>
            <p:nvPr/>
          </p:nvSpPr>
          <p:spPr bwMode="auto">
            <a:xfrm>
              <a:off x="2627784" y="4470264"/>
              <a:ext cx="1670740" cy="1695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1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&lt;Ctrl + Alt + Delete&gt; -&gt; </a:t>
            </a:r>
            <a:r>
              <a:rPr lang="ko-KR" altLang="en-US" sz="1000" b="1" dirty="0">
                <a:solidFill>
                  <a:schemeClr val="tx1"/>
                </a:solidFill>
              </a:rPr>
              <a:t>작업관리자 </a:t>
            </a:r>
            <a:r>
              <a:rPr lang="en-US" altLang="ko-KR" sz="1000" b="1" dirty="0">
                <a:solidFill>
                  <a:schemeClr val="tx1"/>
                </a:solidFill>
              </a:rPr>
              <a:t>-&gt; Windows </a:t>
            </a:r>
            <a:r>
              <a:rPr lang="ko-KR" altLang="en-US" sz="1000" b="1" dirty="0">
                <a:solidFill>
                  <a:schemeClr val="tx1"/>
                </a:solidFill>
              </a:rPr>
              <a:t>작업 관리자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사용자 </a:t>
            </a:r>
            <a:r>
              <a:rPr lang="en-US" altLang="ko-KR" sz="1000" b="1" dirty="0">
                <a:solidFill>
                  <a:srgbClr val="FF0000"/>
                </a:solidFill>
              </a:rPr>
              <a:t>: CPU </a:t>
            </a:r>
            <a:r>
              <a:rPr lang="ko-KR" altLang="en-US" sz="1000" b="1" dirty="0" err="1">
                <a:solidFill>
                  <a:srgbClr val="FF0000"/>
                </a:solidFill>
              </a:rPr>
              <a:t>사용율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10% </a:t>
            </a:r>
            <a:r>
              <a:rPr lang="ko-KR" altLang="en-US" sz="1000" b="1" dirty="0">
                <a:solidFill>
                  <a:srgbClr val="FF0000"/>
                </a:solidFill>
              </a:rPr>
              <a:t>이내 상태 육안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94682" y="1736730"/>
            <a:ext cx="4354836" cy="4500582"/>
            <a:chOff x="3313509" y="1700808"/>
            <a:chExt cx="4354836" cy="450058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575" r="1362"/>
            <a:stretch/>
          </p:blipFill>
          <p:spPr bwMode="auto">
            <a:xfrm>
              <a:off x="3313509" y="1700808"/>
              <a:ext cx="4354836" cy="450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311"/>
            <p:cNvSpPr>
              <a:spLocks noChangeArrowheads="1"/>
            </p:cNvSpPr>
            <p:nvPr/>
          </p:nvSpPr>
          <p:spPr bwMode="auto">
            <a:xfrm>
              <a:off x="3347504" y="2132857"/>
              <a:ext cx="4176823" cy="2160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312"/>
            <p:cNvSpPr>
              <a:spLocks noChangeArrowheads="1"/>
            </p:cNvSpPr>
            <p:nvPr/>
          </p:nvSpPr>
          <p:spPr bwMode="auto">
            <a:xfrm>
              <a:off x="4345351" y="5872819"/>
              <a:ext cx="1018738" cy="3266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17" name="AutoShape 333"/>
            <p:cNvCxnSpPr>
              <a:cxnSpLocks noChangeShapeType="1"/>
              <a:endCxn id="16" idx="3"/>
            </p:cNvCxnSpPr>
            <p:nvPr/>
          </p:nvCxnSpPr>
          <p:spPr bwMode="auto">
            <a:xfrm rot="5400000">
              <a:off x="5048162" y="4609277"/>
              <a:ext cx="1742796" cy="1110941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221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>
                <a:solidFill>
                  <a:schemeClr val="tx1"/>
                </a:solidFill>
              </a:rPr>
              <a:t>① </a:t>
            </a:r>
            <a:r>
              <a:rPr lang="ko-KR" altLang="en-US" sz="1000" b="1" dirty="0">
                <a:solidFill>
                  <a:schemeClr val="tx1"/>
                </a:solidFill>
              </a:rPr>
              <a:t>컴퓨터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속성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고급 시스템 설정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시스템 보호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로컬 디스크 해제 상태 확인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-&gt; </a:t>
            </a:r>
            <a:r>
              <a:rPr lang="ko-KR" altLang="en-US" sz="1000" b="1" dirty="0">
                <a:solidFill>
                  <a:srgbClr val="FF0000"/>
                </a:solidFill>
              </a:rPr>
              <a:t>로컬 디스크에 대한 시스템 복원 기능이 해제되어 있는지 확인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23606" y="1981130"/>
            <a:ext cx="6502569" cy="4275020"/>
            <a:chOff x="2231919" y="1931252"/>
            <a:chExt cx="6502569" cy="427502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1919" y="1931252"/>
              <a:ext cx="4402007" cy="4275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132856"/>
              <a:ext cx="3298392" cy="3801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302"/>
            <p:cNvSpPr>
              <a:spLocks noChangeArrowheads="1"/>
            </p:cNvSpPr>
            <p:nvPr/>
          </p:nvSpPr>
          <p:spPr bwMode="auto">
            <a:xfrm>
              <a:off x="2236750" y="2891723"/>
              <a:ext cx="606339" cy="1682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Rectangle 302"/>
            <p:cNvSpPr>
              <a:spLocks noChangeArrowheads="1"/>
            </p:cNvSpPr>
            <p:nvPr/>
          </p:nvSpPr>
          <p:spPr bwMode="auto">
            <a:xfrm>
              <a:off x="6864298" y="2425144"/>
              <a:ext cx="511915" cy="210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Rectangle 302"/>
            <p:cNvSpPr>
              <a:spLocks noChangeArrowheads="1"/>
            </p:cNvSpPr>
            <p:nvPr/>
          </p:nvSpPr>
          <p:spPr bwMode="auto">
            <a:xfrm>
              <a:off x="5730964" y="3953343"/>
              <a:ext cx="2787858" cy="601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00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712" y="836712"/>
            <a:ext cx="6984776" cy="5544615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평가 조건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 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① </a:t>
            </a:r>
            <a:r>
              <a:rPr lang="ko-KR" altLang="en-US" sz="1000" b="1" dirty="0">
                <a:solidFill>
                  <a:schemeClr val="tx1"/>
                </a:solidFill>
              </a:rPr>
              <a:t>인터넷 창을 열어서 </a:t>
            </a:r>
            <a:r>
              <a:rPr lang="en-US" altLang="ko-KR" sz="1000" b="1" dirty="0">
                <a:solidFill>
                  <a:schemeClr val="tx1"/>
                </a:solidFill>
              </a:rPr>
              <a:t>"ftp://127.0.0.1" </a:t>
            </a:r>
            <a:r>
              <a:rPr lang="ko-KR" altLang="en-US" sz="1000" b="1" dirty="0">
                <a:solidFill>
                  <a:schemeClr val="tx1"/>
                </a:solidFill>
              </a:rPr>
              <a:t>입력 </a:t>
            </a:r>
            <a:r>
              <a:rPr lang="en-US" altLang="ko-KR" sz="1000" b="1" dirty="0">
                <a:solidFill>
                  <a:schemeClr val="tx1"/>
                </a:solidFill>
              </a:rPr>
              <a:t>-&gt; </a:t>
            </a:r>
            <a:r>
              <a:rPr lang="ko-KR" altLang="en-US" sz="1000" b="1" dirty="0">
                <a:solidFill>
                  <a:schemeClr val="tx1"/>
                </a:solidFill>
              </a:rPr>
              <a:t>사용자 이름 </a:t>
            </a:r>
            <a:r>
              <a:rPr lang="en-US" altLang="ko-KR" sz="1000" b="1" dirty="0">
                <a:solidFill>
                  <a:schemeClr val="tx1"/>
                </a:solidFill>
              </a:rPr>
              <a:t>( FTP_FOR_MARS ) -&gt; </a:t>
            </a:r>
            <a:r>
              <a:rPr lang="ko-KR" altLang="en-US" sz="1000" b="1" dirty="0">
                <a:solidFill>
                  <a:schemeClr val="tx1"/>
                </a:solidFill>
              </a:rPr>
              <a:t>암호 </a:t>
            </a:r>
            <a:r>
              <a:rPr lang="en-US" altLang="ko-KR" sz="1000" b="1" dirty="0">
                <a:solidFill>
                  <a:schemeClr val="tx1"/>
                </a:solidFill>
              </a:rPr>
              <a:t>( mars2013 ) </a:t>
            </a:r>
            <a:r>
              <a:rPr lang="ko-KR" altLang="en-US" sz="1000" b="1" dirty="0">
                <a:solidFill>
                  <a:schemeClr val="tx1"/>
                </a:solidFill>
              </a:rPr>
              <a:t>입력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     ② FTP </a:t>
            </a:r>
            <a:r>
              <a:rPr lang="ko-KR" altLang="en-US" sz="1000" b="1" dirty="0">
                <a:solidFill>
                  <a:schemeClr val="tx1"/>
                </a:solidFill>
              </a:rPr>
              <a:t>정상 접속 확인 </a:t>
            </a:r>
            <a:r>
              <a:rPr lang="en-US" altLang="ko-KR" sz="1000" b="1" dirty="0">
                <a:solidFill>
                  <a:schemeClr val="tx1"/>
                </a:solidFill>
              </a:rPr>
              <a:t>("Welcome! </a:t>
            </a:r>
            <a:r>
              <a:rPr lang="en-US" altLang="ko-KR" sz="1000" b="1" dirty="0" err="1">
                <a:solidFill>
                  <a:schemeClr val="tx1"/>
                </a:solidFill>
              </a:rPr>
              <a:t>WonikIPS</a:t>
            </a:r>
            <a:r>
              <a:rPr lang="en-US" altLang="ko-KR" sz="1000" b="1" dirty="0">
                <a:solidFill>
                  <a:schemeClr val="tx1"/>
                </a:solidFill>
              </a:rPr>
              <a:t> MARS FTP" </a:t>
            </a:r>
            <a:r>
              <a:rPr lang="ko-KR" altLang="en-US" sz="1000" b="1" dirty="0">
                <a:solidFill>
                  <a:schemeClr val="tx1"/>
                </a:solidFill>
              </a:rPr>
              <a:t>및 디렉토리 </a:t>
            </a:r>
            <a:r>
              <a:rPr lang="en-US" altLang="ko-KR" sz="1000" b="1" dirty="0">
                <a:solidFill>
                  <a:schemeClr val="tx1"/>
                </a:solidFill>
              </a:rPr>
              <a:t>Logs </a:t>
            </a:r>
            <a:r>
              <a:rPr lang="ko-KR" altLang="en-US" sz="1000" b="1" dirty="0">
                <a:solidFill>
                  <a:schemeClr val="tx1"/>
                </a:solidFill>
              </a:rPr>
              <a:t>표시 확인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27504" y="2708920"/>
            <a:ext cx="25220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07504" y="83671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Hardware Setup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</a:rPr>
              <a:t>식별 </a:t>
            </a:r>
            <a:r>
              <a:rPr lang="en-US" altLang="ko-KR" sz="1200" b="1" dirty="0">
                <a:solidFill>
                  <a:schemeClr val="tx1"/>
                </a:solidFill>
              </a:rPr>
              <a:t>TAG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504" y="193125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SW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504" y="2478522"/>
            <a:ext cx="1620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</a:rPr>
              <a:t>HW / SW </a:t>
            </a:r>
            <a:r>
              <a:rPr lang="ko-KR" altLang="en-US" sz="1200" b="1" dirty="0" smtClean="0">
                <a:solidFill>
                  <a:srgbClr val="FFFF00"/>
                </a:solidFill>
              </a:rPr>
              <a:t>정상 </a:t>
            </a:r>
            <a:endParaRPr lang="en-US" altLang="ko-KR" sz="1200" b="1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FF00"/>
                </a:solidFill>
              </a:rPr>
              <a:t>작동 확인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7504" y="1383982"/>
            <a:ext cx="1620000" cy="432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179110" y="2321687"/>
            <a:ext cx="6624736" cy="3925536"/>
            <a:chOff x="184616" y="1175098"/>
            <a:chExt cx="9067903" cy="531534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398" y="1175098"/>
              <a:ext cx="6468339" cy="260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616" y="3960159"/>
              <a:ext cx="9067903" cy="2530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73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980728"/>
            <a:ext cx="2303976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FFFF00"/>
                </a:solidFill>
              </a:rPr>
              <a:t>평가 </a:t>
            </a:r>
            <a:r>
              <a:rPr lang="en-US" altLang="ko-KR" sz="1400" b="1" i="1" dirty="0" smtClean="0">
                <a:solidFill>
                  <a:srgbClr val="FFFF00"/>
                </a:solidFill>
              </a:rPr>
              <a:t>Tool List</a:t>
            </a:r>
            <a:endParaRPr lang="ko-KR" altLang="en-US" sz="1400" b="1" i="1" dirty="0">
              <a:solidFill>
                <a:srgbClr val="FFFF00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23527" y="1484784"/>
          <a:ext cx="8532605" cy="46805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509362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836">
                  <a:extLst>
                    <a:ext uri="{9D8B030D-6E8A-4147-A177-3AD203B41FA5}">
                      <a16:colId xmlns:a16="http://schemas.microsoft.com/office/drawing/2014/main" val="784186102"/>
                    </a:ext>
                  </a:extLst>
                </a:gridCol>
              </a:tblGrid>
              <a:tr h="292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1" kern="10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평가 항목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kern="10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Spec.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위치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0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실사</a:t>
                      </a:r>
                      <a:endParaRPr lang="ko-KR" sz="8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H/W SSD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smtClean="0">
                          <a:solidFill>
                            <a:schemeClr val="tx1"/>
                          </a:solidFill>
                        </a:rPr>
                        <a:t>SSD Speed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= 250MB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= 250MB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= 250MB</a:t>
                      </a:r>
                    </a:p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7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= 250MB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dirty="0" err="1" smtClean="0">
                          <a:solidFill>
                            <a:schemeClr val="tx1"/>
                          </a:solidFill>
                        </a:rPr>
                        <a:t>CrystalDiskMark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Prgram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H/W </a:t>
                      </a:r>
                      <a:r>
                        <a:rPr lang="en-US" altLang="ko-KR" sz="8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CPU</a:t>
                      </a: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CPU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사용율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10% </a:t>
                      </a:r>
                      <a:r>
                        <a:rPr lang="ko-KR" altLang="en-US" sz="8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이내</a:t>
                      </a: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Windows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작업 관리자</a:t>
                      </a: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7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800" b="1" kern="10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8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669387"/>
                  </a:ext>
                </a:extLst>
              </a:tr>
            </a:tbl>
          </a:graphicData>
        </a:graphic>
      </p:graphicFrame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52000" y="18001"/>
            <a:ext cx="7992408" cy="674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844824"/>
            <a:ext cx="133180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75" r="1362"/>
          <a:stretch/>
        </p:blipFill>
        <p:spPr bwMode="auto">
          <a:xfrm>
            <a:off x="7452320" y="2708960"/>
            <a:ext cx="1259796" cy="79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4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6452" y="721102"/>
            <a:ext cx="8962084" cy="5732234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i="1" u="sng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690655"/>
                  </p:ext>
                </p:extLst>
              </p:nvPr>
            </p:nvGraphicFramePr>
            <p:xfrm>
              <a:off x="260429" y="1196752"/>
              <a:ext cx="8693552" cy="36709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551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28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773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762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4744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5036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sz="1200" b="1" kern="0" dirty="0">
                              <a:effectLst/>
                            </a:rPr>
                            <a:t>평가</a:t>
                          </a:r>
                          <a:r>
                            <a:rPr lang="en-US" sz="1200" b="1" kern="0" dirty="0">
                              <a:effectLst/>
                            </a:rPr>
                            <a:t> Item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0" dirty="0">
                              <a:effectLst/>
                            </a:rPr>
                            <a:t>Spec.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평가</a:t>
                          </a:r>
                          <a:r>
                            <a:rPr lang="ko-KR" altLang="en-US" sz="1200" b="1" kern="100" baseline="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결과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판단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rowSpan="8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Feasibility </a:t>
                          </a: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차</a:t>
                          </a:r>
                          <a:endParaRPr lang="en-US" altLang="ko-KR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평가</a:t>
                          </a: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Fluorine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err="1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내식성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Plasma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err="1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영향성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내열성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 New Roman"/>
                            </a:rPr>
                            <a:t>Compression Set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8385971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추가평가</a:t>
                          </a:r>
                          <a:endParaRPr lang="en-US" altLang="ko-KR" sz="11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선택사항</a:t>
                          </a: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)</a:t>
                          </a:r>
                          <a:endParaRPr lang="ko-KR" altLang="en-US" sz="11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TGA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분석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(</a:t>
                          </a:r>
                          <a:r>
                            <a:rPr lang="ko-KR" altLang="en-US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사외평가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)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000">
                    <a:tc rowSpan="2"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장기내구성 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He-Leak TEST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30sec</a:t>
                          </a:r>
                          <a:r>
                            <a:rPr lang="ko-KR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간 </a:t>
                          </a:r>
                          <a:r>
                            <a:rPr lang="en-US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&lt;8x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000" b="1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𝑬</m:t>
                                  </m:r>
                                </m:e>
                                <m:sup>
                                  <m:r>
                                    <a:rPr lang="en-US" altLang="ko-KR" sz="1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altLang="ko-KR" sz="1000" b="1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mbar*l/s </a:t>
                          </a:r>
                          <a:r>
                            <a:rPr lang="ko-KR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유지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000">
                    <a:tc gridSpan="2"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표면열화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Ref.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effectLst/>
                              <a:latin typeface="+mn-ea"/>
                              <a:ea typeface="+mn-ea"/>
                            </a:rPr>
                            <a:t>대비 동일 수준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000">
                    <a:tc gridSpan="5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rgbClr val="0000FF"/>
                              </a:solidFill>
                              <a:latin typeface="+mn-ea"/>
                              <a:ea typeface="+mn-ea"/>
                            </a:rPr>
                            <a:t>종합 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 / Not OK</a:t>
                          </a: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690655"/>
                  </p:ext>
                </p:extLst>
              </p:nvPr>
            </p:nvGraphicFramePr>
            <p:xfrm>
              <a:off x="260429" y="1196752"/>
              <a:ext cx="8693552" cy="363853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551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28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773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762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4744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5036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8000"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sz="1200" b="1" kern="0" dirty="0">
                              <a:effectLst/>
                            </a:rPr>
                            <a:t>평가</a:t>
                          </a:r>
                          <a:r>
                            <a:rPr lang="en-US" sz="1200" b="1" kern="0" dirty="0">
                              <a:effectLst/>
                            </a:rPr>
                            <a:t> Item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0" dirty="0">
                              <a:effectLst/>
                            </a:rPr>
                            <a:t>Spec.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평가</a:t>
                          </a:r>
                          <a:r>
                            <a:rPr lang="ko-KR" altLang="en-US" sz="1200" b="1" kern="100" baseline="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결과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판단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00">
                    <a:tc rowSpan="8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Feasibility </a:t>
                          </a: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</a:t>
                          </a: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차</a:t>
                          </a:r>
                          <a:endParaRPr lang="en-US" altLang="ko-KR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평가</a:t>
                          </a: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Fluorine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err="1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내식성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Plasma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err="1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영향성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내열성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무게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±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0.5%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endParaRPr lang="en-US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표면 변화</a:t>
                          </a: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Ref.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대비 동일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8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Times New Roman"/>
                            </a:rPr>
                            <a:t>Compression Set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8385971"/>
                      </a:ext>
                    </a:extLst>
                  </a:tr>
                  <a:tr h="47053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추가평가</a:t>
                          </a:r>
                          <a:endParaRPr lang="en-US" altLang="ko-KR" sz="11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ko-KR" altLang="en-US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선택사항</a:t>
                          </a:r>
                          <a:r>
                            <a:rPr lang="en-US" altLang="ko-KR" sz="11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)</a:t>
                          </a:r>
                          <a:endParaRPr lang="ko-KR" altLang="en-US" sz="11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TGA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분석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(</a:t>
                          </a:r>
                          <a:r>
                            <a:rPr lang="ko-KR" altLang="en-US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사외평가</a:t>
                          </a:r>
                          <a:r>
                            <a:rPr lang="en-US" altLang="ko-KR" sz="11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)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Spec. 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수준 내</a:t>
                          </a: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,</a:t>
                          </a:r>
                          <a:r>
                            <a:rPr lang="ko-KR" altLang="en-US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시료 간 상대평가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8000">
                    <a:tc rowSpan="2"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장기내구성 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He-Leak TEST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8718" t="-976596" r="-119231" b="-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8000">
                    <a:tc gridSpan="2"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 i="1" dirty="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표면열화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</a:rPr>
                            <a:t>Ref.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ko-KR" altLang="en-US" sz="1000" b="1" kern="100" baseline="0" dirty="0" smtClean="0">
                              <a:effectLst/>
                              <a:latin typeface="+mn-ea"/>
                              <a:ea typeface="+mn-ea"/>
                            </a:rPr>
                            <a:t>대비 동일 수준</a:t>
                          </a:r>
                          <a:endParaRPr lang="ko-KR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8000">
                    <a:tc gridSpan="5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b="1" i="1" dirty="0" smtClean="0">
                              <a:solidFill>
                                <a:srgbClr val="0000FF"/>
                              </a:solidFill>
                              <a:latin typeface="+mn-ea"/>
                              <a:ea typeface="+mn-ea"/>
                            </a:rPr>
                            <a:t>종합 평가</a:t>
                          </a: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 / Not OK</a:t>
                          </a:r>
                          <a:endParaRPr lang="ko-KR" altLang="ko-KR" sz="1000" b="1" kern="10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모서리가 둥근 직사각형 4"/>
          <p:cNvSpPr/>
          <p:nvPr/>
        </p:nvSpPr>
        <p:spPr>
          <a:xfrm>
            <a:off x="241010" y="773652"/>
            <a:ext cx="2088232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smtClean="0">
                <a:solidFill>
                  <a:srgbClr val="FFFF00"/>
                </a:solidFill>
              </a:rPr>
              <a:t>종합 판</a:t>
            </a:r>
            <a:r>
              <a:rPr lang="ko-KR" altLang="en-US" sz="1200" b="1" i="1" dirty="0">
                <a:solidFill>
                  <a:srgbClr val="FFFF00"/>
                </a:solidFill>
              </a:rPr>
              <a:t>단</a:t>
            </a:r>
            <a:endParaRPr lang="en-US" altLang="ko-KR" sz="1200" b="1" i="1" dirty="0" smtClean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580416"/>
                  </p:ext>
                </p:extLst>
              </p:nvPr>
            </p:nvGraphicFramePr>
            <p:xfrm>
              <a:off x="249671" y="5517233"/>
              <a:ext cx="8693550" cy="7661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755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989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18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03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04975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sz="1200" b="1" kern="0" dirty="0">
                              <a:effectLst/>
                            </a:rPr>
                            <a:t>평가</a:t>
                          </a:r>
                          <a:r>
                            <a:rPr lang="en-US" sz="1200" b="1" kern="0" dirty="0">
                              <a:effectLst/>
                            </a:rPr>
                            <a:t> Item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0" dirty="0">
                              <a:effectLst/>
                            </a:rPr>
                            <a:t>Spec.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평가</a:t>
                          </a:r>
                          <a:r>
                            <a:rPr lang="ko-KR" altLang="en-US" sz="1200" b="1" kern="100" baseline="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결과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판단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9561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실장 평가</a:t>
                          </a:r>
                          <a:endParaRPr lang="ko-KR" sz="12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설비 장착 </a:t>
                          </a: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Test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He-Leak</a:t>
                          </a:r>
                          <a:r>
                            <a:rPr lang="en-US" altLang="ko-KR" sz="1000" b="1" kern="1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TEST</a:t>
                          </a:r>
                          <a:endParaRPr lang="en-US" altLang="ko-KR" sz="1000" b="1" kern="100" dirty="0" smtClean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30sec</a:t>
                          </a:r>
                          <a:r>
                            <a:rPr lang="ko-KR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간 </a:t>
                          </a:r>
                          <a:r>
                            <a:rPr lang="en-US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&lt;8x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altLang="ko-KR" sz="1000" b="1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𝑬</m:t>
                                  </m:r>
                                </m:e>
                                <m:sup>
                                  <m:r>
                                    <a:rPr lang="en-US" altLang="ko-KR" sz="10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−</m:t>
                                  </m:r>
                                  <m:r>
                                    <a:rPr lang="en-US" altLang="ko-KR" sz="1000" b="1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Times New Roman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</a:t>
                          </a:r>
                          <a:r>
                            <a:rPr lang="en-US" altLang="ko-KR" sz="10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mbar*l/s </a:t>
                          </a:r>
                          <a:r>
                            <a:rPr lang="ko-KR" altLang="ko-KR" sz="1000" b="1" kern="10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유지</a:t>
                          </a:r>
                          <a:endParaRPr lang="ko-KR" altLang="ko-KR" sz="1000" b="1" kern="100" dirty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580416"/>
                  </p:ext>
                </p:extLst>
              </p:nvPr>
            </p:nvGraphicFramePr>
            <p:xfrm>
              <a:off x="249671" y="5517233"/>
              <a:ext cx="8693550" cy="7661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75515"/>
                    <a:gridCol w="2198909"/>
                    <a:gridCol w="2418398"/>
                    <a:gridCol w="1250364"/>
                    <a:gridCol w="1250364"/>
                  </a:tblGrid>
                  <a:tr h="304975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sz="10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sz="1200" b="1" kern="0" dirty="0">
                              <a:effectLst/>
                            </a:rPr>
                            <a:t>평가</a:t>
                          </a:r>
                          <a:r>
                            <a:rPr lang="en-US" sz="1200" b="1" kern="0" dirty="0">
                              <a:effectLst/>
                            </a:rPr>
                            <a:t> Item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0" dirty="0">
                              <a:effectLst/>
                            </a:rPr>
                            <a:t>Spec.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평가</a:t>
                          </a:r>
                          <a:r>
                            <a:rPr lang="ko-KR" altLang="en-US" sz="1200" b="1" kern="100" baseline="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 결과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판단</a:t>
                          </a:r>
                          <a:endParaRPr lang="ko-KR" sz="1200" b="1" kern="100" dirty="0"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</a:tr>
                  <a:tr h="461201"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실장 평가</a:t>
                          </a:r>
                          <a:endParaRPr lang="ko-KR" sz="12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설비 장착 </a:t>
                          </a:r>
                          <a:r>
                            <a:rPr lang="en-US" altLang="ko-KR" sz="1100" b="1" kern="100" dirty="0" smtClean="0">
                              <a:solidFill>
                                <a:schemeClr val="tx1"/>
                              </a:solidFill>
                              <a:effectLst/>
                              <a:latin typeface="맑은 고딕"/>
                              <a:ea typeface="맑은 고딕"/>
                              <a:cs typeface="Times New Roman"/>
                            </a:rPr>
                            <a:t>Test</a:t>
                          </a:r>
                          <a:endParaRPr lang="ko-KR" sz="1100" b="1" kern="100" dirty="0">
                            <a:solidFill>
                              <a:schemeClr val="tx1"/>
                            </a:solidFill>
                            <a:effectLst/>
                            <a:latin typeface="맑은 고딕"/>
                            <a:ea typeface="맑은 고딕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56171" t="-65789" r="-103526" b="-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0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ko-KR" altLang="ko-KR" sz="1000" b="1" kern="100" dirty="0">
                            <a:effectLst/>
                            <a:latin typeface="+mn-lt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1" kern="10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OK</a:t>
                          </a:r>
                          <a:r>
                            <a:rPr lang="en-US" altLang="ko-KR" sz="1000" b="1" kern="100" baseline="0" dirty="0" smtClean="0">
                              <a:effectLst/>
                              <a:latin typeface="+mn-ea"/>
                              <a:ea typeface="+mn-ea"/>
                              <a:cs typeface="Times New Roman"/>
                            </a:rPr>
                            <a:t> / Not OK</a:t>
                          </a:r>
                          <a:endParaRPr lang="ko-KR" altLang="ko-KR" sz="1000" b="1" kern="100" dirty="0" smtClean="0">
                            <a:effectLst/>
                            <a:latin typeface="+mn-ea"/>
                            <a:ea typeface="+mn-ea"/>
                            <a:cs typeface="Times New Roman"/>
                          </a:endParaRPr>
                        </a:p>
                      </a:txBody>
                      <a:tcPr marL="62865" marR="6286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모서리가 둥근 직사각형 6"/>
          <p:cNvSpPr/>
          <p:nvPr/>
        </p:nvSpPr>
        <p:spPr>
          <a:xfrm>
            <a:off x="2339752" y="5013177"/>
            <a:ext cx="6624736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추가평가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사외평가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경우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사내평가 만으로 시료간의 유의 차를 확인할 수 없을 경우 진행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반영 항목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16452" y="721102"/>
            <a:ext cx="8962084" cy="5732234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i="1" u="sng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80728"/>
            <a:ext cx="2808312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dirty="0" smtClean="0">
                <a:solidFill>
                  <a:srgbClr val="FFFF00"/>
                </a:solidFill>
              </a:rPr>
              <a:t>설계 필수 반영 항목 </a:t>
            </a:r>
            <a:r>
              <a:rPr lang="en-US" altLang="ko-KR" sz="1200" b="1" i="1" dirty="0" smtClean="0">
                <a:solidFill>
                  <a:srgbClr val="FFFF00"/>
                </a:solidFill>
              </a:rPr>
              <a:t>&amp; </a:t>
            </a:r>
            <a:r>
              <a:rPr lang="ko-KR" altLang="en-US" sz="1200" b="1" i="1" dirty="0" smtClean="0">
                <a:solidFill>
                  <a:srgbClr val="FFFF00"/>
                </a:solidFill>
              </a:rPr>
              <a:t>부품 </a:t>
            </a:r>
            <a:r>
              <a:rPr lang="en-US" altLang="ko-KR" sz="1200" b="1" i="1" dirty="0" smtClean="0">
                <a:solidFill>
                  <a:srgbClr val="FFFF00"/>
                </a:solidFill>
              </a:rPr>
              <a:t>Spec.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76907"/>
              </p:ext>
            </p:extLst>
          </p:nvPr>
        </p:nvGraphicFramePr>
        <p:xfrm>
          <a:off x="325693" y="1485007"/>
          <a:ext cx="8352656" cy="1764000"/>
        </p:xfrm>
        <a:graphic>
          <a:graphicData uri="http://schemas.openxmlformats.org/drawingml/2006/table">
            <a:tbl>
              <a:tblPr/>
              <a:tblGrid>
                <a:gridCol w="1548000">
                  <a:extLst>
                    <a:ext uri="{9D8B030D-6E8A-4147-A177-3AD203B41FA5}">
                      <a16:colId xmlns:a16="http://schemas.microsoft.com/office/drawing/2014/main" val="1472900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417916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86662833"/>
                    </a:ext>
                  </a:extLst>
                </a:gridCol>
                <a:gridCol w="540656">
                  <a:extLst>
                    <a:ext uri="{9D8B030D-6E8A-4147-A177-3AD203B41FA5}">
                      <a16:colId xmlns:a16="http://schemas.microsoft.com/office/drawing/2014/main" val="2886313071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48548834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02887322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93676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64145493"/>
                    </a:ext>
                  </a:extLst>
                </a:gridCol>
              </a:tblGrid>
              <a:tr h="252000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필수 반영 요소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62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Margin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내식성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 환경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668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Noise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8557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Particle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진공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/Leak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513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정밀도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과부화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 전류</a:t>
                      </a:r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돌입 전류 포함</a:t>
                      </a:r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04759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 속도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내전압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 전압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6387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내열성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Maint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81287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336866"/>
              </p:ext>
            </p:extLst>
          </p:nvPr>
        </p:nvGraphicFramePr>
        <p:xfrm>
          <a:off x="323528" y="3437046"/>
          <a:ext cx="8403757" cy="2800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043">
                  <a:extLst>
                    <a:ext uri="{9D8B030D-6E8A-4147-A177-3AD203B41FA5}">
                      <a16:colId xmlns:a16="http://schemas.microsoft.com/office/drawing/2014/main" val="225055845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253">
                  <a:extLst>
                    <a:ext uri="{9D8B030D-6E8A-4147-A177-3AD203B41FA5}">
                      <a16:colId xmlns:a16="http://schemas.microsoft.com/office/drawing/2014/main" val="4012808169"/>
                    </a:ext>
                  </a:extLst>
                </a:gridCol>
              </a:tblGrid>
              <a:tr h="254570">
                <a:tc rowSpan="2"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구분</a:t>
                      </a:r>
                      <a:endParaRPr 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단위</a:t>
                      </a:r>
                      <a:endParaRPr lang="ko-KR" alt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부품 </a:t>
                      </a:r>
                      <a:r>
                        <a:rPr lang="en-US" altLang="ko-KR" sz="11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Spec</a:t>
                      </a:r>
                      <a:endParaRPr 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156940"/>
                  </a:ext>
                </a:extLst>
              </a:tr>
              <a:tr h="254570">
                <a:tc gridSpan="2"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1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반영 </a:t>
                      </a: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Spec.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실장 평가 결과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7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온도 </a:t>
                      </a: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내열성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열 팽창 계수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㎛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RT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: 23 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㎛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/ 300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: 250 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㎛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7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Melting point (W/L 1%)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431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134535"/>
                  </a:ext>
                </a:extLst>
              </a:tr>
              <a:tr h="25457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noProof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내식성</a:t>
                      </a: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&amp; Process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Gas </a:t>
                      </a:r>
                      <a:r>
                        <a:rPr lang="ko-KR" altLang="en-US" sz="1100" b="1" kern="100" noProof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내식성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%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Ref. 1% W/L 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57606"/>
                  </a:ext>
                </a:extLst>
              </a:tr>
              <a:tr h="2545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1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Plasma </a:t>
                      </a: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내구성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%</a:t>
                      </a:r>
                      <a:endParaRPr lang="ko-KR" alt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Ref. 1% W/L 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33381"/>
                  </a:ext>
                </a:extLst>
              </a:tr>
              <a:tr h="25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재질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재질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-</a:t>
                      </a:r>
                      <a:endParaRPr lang="ko-KR" alt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FFKM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678278"/>
                  </a:ext>
                </a:extLst>
              </a:tr>
              <a:tr h="25457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내구성 </a:t>
                      </a:r>
                      <a:r>
                        <a:rPr lang="en-US" altLang="ko-KR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변형</a:t>
                      </a:r>
                      <a:endParaRPr lang="en-US" altLang="ko-KR" sz="1100" b="1" kern="100" noProof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&amp;</a:t>
                      </a: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압력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경도 </a:t>
                      </a:r>
                      <a:endParaRPr lang="ko-KR" altLang="ko-KR" sz="1100" b="1" kern="1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-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75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2079"/>
                  </a:ext>
                </a:extLst>
              </a:tr>
              <a:tr h="2545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1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인장 강도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Mpa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17.5Mpa</a:t>
                      </a:r>
                      <a:endParaRPr lang="ko-KR" altLang="en-US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en-US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59729"/>
                  </a:ext>
                </a:extLst>
              </a:tr>
              <a:tr h="2545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1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연신율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%</a:t>
                      </a:r>
                      <a:endParaRPr lang="ko-KR" altLang="en-US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205%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64510"/>
                  </a:ext>
                </a:extLst>
              </a:tr>
              <a:tr h="2545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주변 환경</a:t>
                      </a:r>
                      <a:endParaRPr lang="ko-KR" altLang="ko-KR" sz="1100" b="1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장착 부 </a:t>
                      </a:r>
                      <a:r>
                        <a:rPr lang="en-US" altLang="ko-KR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Temperature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endParaRPr lang="ko-KR" altLang="ko-KR" sz="11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180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℃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6038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372200" y="111583"/>
            <a:ext cx="2592288" cy="4370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</a:rPr>
              <a:t>신규 </a:t>
            </a:r>
            <a:r>
              <a:rPr lang="en-US" altLang="ko-KR" sz="1000" dirty="0" smtClean="0">
                <a:solidFill>
                  <a:srgbClr val="C00000"/>
                </a:solidFill>
              </a:rPr>
              <a:t>Page / </a:t>
            </a:r>
            <a:r>
              <a:rPr lang="ko-KR" altLang="en-US" sz="1000" dirty="0" smtClean="0">
                <a:solidFill>
                  <a:srgbClr val="C00000"/>
                </a:solidFill>
              </a:rPr>
              <a:t>설계 반영 항목 작성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1325" y="3429000"/>
            <a:ext cx="6162883" cy="2853446"/>
          </a:xfrm>
          <a:prstGeom prst="rect">
            <a:avLst/>
          </a:prstGeom>
          <a:noFill/>
          <a:ln w="38100">
            <a:solidFill>
              <a:srgbClr val="FF66CC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4073" y="1422402"/>
            <a:ext cx="8475765" cy="1879834"/>
          </a:xfrm>
          <a:prstGeom prst="rect">
            <a:avLst/>
          </a:prstGeom>
          <a:noFill/>
          <a:ln w="38100">
            <a:solidFill>
              <a:srgbClr val="FF66CC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5716" y="1462695"/>
            <a:ext cx="367882" cy="36004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3528" y="3489607"/>
            <a:ext cx="528798" cy="377750"/>
            <a:chOff x="4144439" y="847409"/>
            <a:chExt cx="528798" cy="377750"/>
          </a:xfrm>
        </p:grpSpPr>
        <p:sp>
          <p:nvSpPr>
            <p:cNvPr id="14" name="타원 13"/>
            <p:cNvSpPr/>
            <p:nvPr/>
          </p:nvSpPr>
          <p:spPr>
            <a:xfrm>
              <a:off x="4187218" y="865119"/>
              <a:ext cx="367882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4439" y="847409"/>
              <a:ext cx="52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28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</a:t>
            </a:r>
            <a:r>
              <a:rPr lang="ko-KR" altLang="en-US" sz="2400" b="0" dirty="0" smtClean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성적서 </a:t>
            </a:r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반영 항목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16452" y="721102"/>
            <a:ext cx="8962084" cy="5732234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i="1" u="sng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08720"/>
            <a:ext cx="2026734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dirty="0" smtClean="0">
                <a:solidFill>
                  <a:srgbClr val="FFFF00"/>
                </a:solidFill>
              </a:rPr>
              <a:t>방법 및 기준 </a:t>
            </a:r>
            <a:r>
              <a:rPr lang="en-US" altLang="ko-KR" sz="1200" b="1" i="1" dirty="0" smtClean="0">
                <a:solidFill>
                  <a:srgbClr val="FFFF00"/>
                </a:solidFill>
              </a:rPr>
              <a:t>Spec.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473907"/>
              </p:ext>
            </p:extLst>
          </p:nvPr>
        </p:nvGraphicFramePr>
        <p:xfrm>
          <a:off x="272701" y="1484784"/>
          <a:ext cx="8693550" cy="48188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3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04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0" dirty="0" smtClean="0">
                          <a:effectLst/>
                        </a:rPr>
                        <a:t>항목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0" dirty="0" smtClean="0">
                          <a:effectLst/>
                        </a:rPr>
                        <a:t>방법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0" dirty="0" smtClean="0">
                          <a:effectLst/>
                        </a:rPr>
                        <a:t>기준 </a:t>
                      </a:r>
                      <a:r>
                        <a:rPr lang="en-US" sz="1200" b="1" kern="0" dirty="0" smtClean="0">
                          <a:effectLst/>
                        </a:rPr>
                        <a:t>Spec</a:t>
                      </a:r>
                      <a:r>
                        <a:rPr lang="en-US" sz="1200" b="1" kern="0" dirty="0">
                          <a:effectLst/>
                        </a:rPr>
                        <a:t>.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검수</a:t>
                      </a:r>
                      <a:r>
                        <a:rPr lang="ko-KR" altLang="en-US" sz="1200" b="1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결과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판단</a:t>
                      </a:r>
                      <a:endParaRPr lang="ko-KR" sz="12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규격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(mm)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파이자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두께 측정기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AS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규격 기준 공차 적용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AS-330</a:t>
                      </a: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53.34mm x 3.53mm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실 중량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(g)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고성능 저울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(0.01g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단위 표기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AS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규격 기준 공차 적용</a:t>
                      </a:r>
                      <a:endParaRPr lang="ko-KR" altLang="ko-KR" sz="10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8.55g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134535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LOT NO.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제조 이력 확인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LOT NO.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변경 時 </a:t>
                      </a:r>
                      <a:r>
                        <a:rPr lang="en-US" altLang="ko-KR" sz="1000" b="1" kern="1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Rheo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Graph </a:t>
                      </a:r>
                      <a:r>
                        <a:rPr lang="ko-KR" altLang="en-US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첨부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WO20181202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016744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인장강도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altLang="ko-KR" sz="1100" b="1" kern="1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Mpa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Compound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LOT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 측정값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Ref.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± 3.0 </a:t>
                      </a:r>
                      <a:r>
                        <a:rPr lang="en-US" altLang="ko-KR" sz="1000" b="1" kern="1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Mpa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14.7 </a:t>
                      </a:r>
                      <a:r>
                        <a:rPr lang="en-US" altLang="ko-KR" sz="1000" b="1" kern="1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Mpa</a:t>
                      </a:r>
                      <a:endParaRPr lang="en-US" altLang="ko-KR" sz="10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Ref.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15.0 </a:t>
                      </a:r>
                      <a:r>
                        <a:rPr lang="en-US" altLang="ko-KR" sz="1000" b="1" kern="1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Mpa</a:t>
                      </a:r>
                      <a:endParaRPr lang="en-US" altLang="ko-KR" sz="1000" b="1" kern="1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144369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Specific gravity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(g/l)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Compound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LOT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별 측정값</a:t>
                      </a:r>
                      <a:endParaRPr lang="ko-KR" alt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Ref. 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± 0.2 g/l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33279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연신율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(%)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Compound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LOT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별 측정값</a:t>
                      </a:r>
                      <a:endParaRPr lang="ko-KR" alt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Ref. </a:t>
                      </a:r>
                      <a:r>
                        <a:rPr lang="en-US" altLang="ko-KR" sz="10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± 20 %</a:t>
                      </a:r>
                      <a:endParaRPr lang="ko-KR" altLang="ko-KR" sz="10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57606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신뢰성 평가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Compression Set </a:t>
                      </a:r>
                      <a:r>
                        <a:rPr lang="ko-KR" altLang="en-US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평가 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年 </a:t>
                      </a:r>
                      <a:r>
                        <a:rPr lang="en-US" altLang="ko-KR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회</a:t>
                      </a:r>
                      <a:r>
                        <a:rPr lang="en-US" altLang="ko-KR" sz="1100" b="1" kern="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)</a:t>
                      </a:r>
                      <a:endParaRPr lang="ko-KR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250</a:t>
                      </a:r>
                      <a:r>
                        <a:rPr lang="ko-KR" altLang="en-US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℃ </a:t>
                      </a: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x 1000hrs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33381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endParaRPr lang="en-US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한도 견본 대체</a:t>
                      </a:r>
                      <a:endParaRPr lang="en-US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-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678278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포장</a:t>
                      </a:r>
                      <a:endParaRPr lang="ko-KR" sz="11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한도 견본 대체</a:t>
                      </a:r>
                      <a:endParaRPr lang="en-US" altLang="ko-KR" sz="1100" b="1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-</a:t>
                      </a: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en-US" altLang="ko-KR" sz="1000" b="1" kern="10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/ NG</a:t>
                      </a: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560384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540809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100" b="1" kern="100" dirty="0" smtClean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-</a:t>
                      </a:r>
                      <a:endParaRPr lang="ko-KR" alt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93352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000" b="1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b="1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11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2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713709"/>
              </p:ext>
            </p:extLst>
          </p:nvPr>
        </p:nvGraphicFramePr>
        <p:xfrm>
          <a:off x="477430" y="5229320"/>
          <a:ext cx="8164175" cy="108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2162">
                  <a:extLst>
                    <a:ext uri="{9D8B030D-6E8A-4147-A177-3AD203B41FA5}">
                      <a16:colId xmlns:a16="http://schemas.microsoft.com/office/drawing/2014/main" val="1058753447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150445344"/>
                    </a:ext>
                  </a:extLst>
                </a:gridCol>
                <a:gridCol w="6373861">
                  <a:extLst>
                    <a:ext uri="{9D8B030D-6E8A-4147-A177-3AD203B41FA5}">
                      <a16:colId xmlns:a16="http://schemas.microsoft.com/office/drawing/2014/main" val="351321926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/>
                        <a:t>탈착時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Groove</a:t>
                      </a:r>
                      <a:r>
                        <a:rPr lang="ko-KR" altLang="en-US" sz="1000" b="0" baseline="0" dirty="0" smtClean="0"/>
                        <a:t>에 손상을 입힐 수 있는 </a:t>
                      </a:r>
                      <a:r>
                        <a:rPr lang="ko-KR" altLang="en-US" sz="1000" b="0" dirty="0" smtClean="0"/>
                        <a:t>금속으로 이루어진 </a:t>
                      </a:r>
                      <a:r>
                        <a:rPr lang="en-US" altLang="ko-KR" sz="1000" b="0" dirty="0" smtClean="0"/>
                        <a:t>Tool (</a:t>
                      </a:r>
                      <a:r>
                        <a:rPr lang="ko-KR" altLang="en-US" sz="1000" b="0" dirty="0" smtClean="0"/>
                        <a:t>일자 드라이버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송곳 등</a:t>
                      </a:r>
                      <a:r>
                        <a:rPr lang="en-US" altLang="ko-KR" sz="1000" b="0" dirty="0" smtClean="0"/>
                        <a:t>) </a:t>
                      </a:r>
                      <a:r>
                        <a:rPr lang="ko-KR" altLang="en-US" sz="1000" b="0" dirty="0" smtClean="0"/>
                        <a:t>사용 금지</a:t>
                      </a:r>
                      <a:r>
                        <a:rPr lang="en-US" altLang="ko-KR" sz="1000" b="0" dirty="0" smtClean="0"/>
                        <a:t>.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1335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/>
                        <a:t>장착前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Groove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&amp;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O-Ring </a:t>
                      </a:r>
                      <a:r>
                        <a:rPr lang="ko-KR" altLang="en-US" sz="1000" b="0" dirty="0" smtClean="0"/>
                        <a:t>접촉면 클리닝 실시</a:t>
                      </a:r>
                      <a:r>
                        <a:rPr lang="en-US" altLang="ko-KR" sz="1000" b="0" dirty="0" smtClean="0"/>
                        <a:t>.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9471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3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/>
                        <a:t>장착時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① 뒤틀림 확인  ②</a:t>
                      </a:r>
                      <a:r>
                        <a:rPr lang="en-US" altLang="ko-KR" sz="1000" b="0" dirty="0" smtClean="0"/>
                        <a:t> </a:t>
                      </a:r>
                      <a:r>
                        <a:rPr lang="ko-KR" altLang="en-US" sz="1000" b="0" dirty="0" smtClean="0"/>
                        <a:t>과도한 스트레스 금지</a:t>
                      </a:r>
                      <a:r>
                        <a:rPr lang="en-US" altLang="ko-KR" sz="1000" b="0" dirty="0" smtClean="0"/>
                        <a:t>. (</a:t>
                      </a:r>
                      <a:r>
                        <a:rPr lang="ko-KR" altLang="en-US" sz="1000" b="0" dirty="0" smtClean="0"/>
                        <a:t>예 </a:t>
                      </a:r>
                      <a:r>
                        <a:rPr lang="en-US" altLang="ko-KR" sz="1000" b="0" dirty="0" smtClean="0"/>
                        <a:t>: </a:t>
                      </a:r>
                      <a:r>
                        <a:rPr lang="ko-KR" altLang="en-US" sz="1000" b="0" dirty="0" smtClean="0"/>
                        <a:t>수월한 장착을 위하여 오링을 늘리는 행위</a:t>
                      </a:r>
                      <a:r>
                        <a:rPr lang="en-US" altLang="ko-KR" sz="1000" b="0" dirty="0" smtClean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9368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장착 </a:t>
            </a:r>
            <a:r>
              <a:rPr lang="en-US" altLang="ko-KR" sz="2400" b="0" dirty="0">
                <a:solidFill>
                  <a:srgbClr val="0000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SOP (Standard Operating Procedure)</a:t>
            </a:r>
            <a:endParaRPr lang="ko-KR" altLang="en-US" sz="2400" b="0" dirty="0">
              <a:solidFill>
                <a:srgbClr val="0000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6452" y="721102"/>
            <a:ext cx="8962084" cy="5732234"/>
          </a:xfrm>
          <a:prstGeom prst="roundRect">
            <a:avLst>
              <a:gd name="adj" fmla="val 4492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i="1" u="sng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2000" y="4725144"/>
            <a:ext cx="1810710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dirty="0" smtClean="0">
                <a:solidFill>
                  <a:srgbClr val="FFFF00"/>
                </a:solidFill>
              </a:rPr>
              <a:t>유의점</a:t>
            </a:r>
            <a:endParaRPr lang="en-US" altLang="ko-KR" sz="1200" b="1" i="1" dirty="0" smtClean="0">
              <a:solidFill>
                <a:srgbClr val="FFFF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1010" y="908720"/>
            <a:ext cx="1810710" cy="36004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i="1" dirty="0" smtClean="0">
                <a:solidFill>
                  <a:srgbClr val="FFFF00"/>
                </a:solidFill>
              </a:rPr>
              <a:t>장착 방법</a:t>
            </a:r>
            <a:endParaRPr lang="en-US" altLang="ko-KR" sz="1200" b="1" i="1" dirty="0" smtClean="0">
              <a:solidFill>
                <a:srgbClr val="FFFF00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41010" y="1412776"/>
            <a:ext cx="8723478" cy="3024336"/>
            <a:chOff x="241010" y="1628800"/>
            <a:chExt cx="8723478" cy="3024336"/>
          </a:xfrm>
        </p:grpSpPr>
        <p:grpSp>
          <p:nvGrpSpPr>
            <p:cNvPr id="41" name="그룹 40"/>
            <p:cNvGrpSpPr/>
            <p:nvPr/>
          </p:nvGrpSpPr>
          <p:grpSpPr>
            <a:xfrm>
              <a:off x="346406" y="3389720"/>
              <a:ext cx="8501418" cy="975384"/>
              <a:chOff x="346406" y="1772816"/>
              <a:chExt cx="8501418" cy="975384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346406" y="1774501"/>
                <a:ext cx="1944216" cy="97369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smtClean="0"/>
                  <a:t>제품 포장지 및 라벨의  재질 정보 </a:t>
                </a:r>
                <a:r>
                  <a:rPr lang="en-US" altLang="ko-KR" sz="1000" dirty="0" smtClean="0"/>
                  <a:t>(Code, </a:t>
                </a:r>
                <a:r>
                  <a:rPr lang="ko-KR" altLang="en-US" sz="1000" dirty="0" err="1" smtClean="0"/>
                  <a:t>품번</a:t>
                </a:r>
                <a:r>
                  <a:rPr lang="en-US" altLang="ko-KR" sz="1000" dirty="0" smtClean="0"/>
                  <a:t>, </a:t>
                </a:r>
                <a:r>
                  <a:rPr lang="ko-KR" altLang="en-US" sz="1000" dirty="0" smtClean="0"/>
                  <a:t>규격</a:t>
                </a:r>
                <a:r>
                  <a:rPr lang="en-US" altLang="ko-KR" sz="1000" dirty="0" smtClean="0"/>
                  <a:t>) </a:t>
                </a:r>
                <a:r>
                  <a:rPr lang="ko-KR" altLang="en-US" sz="1000" dirty="0" smtClean="0"/>
                  <a:t>확인</a:t>
                </a:r>
                <a:endParaRPr lang="ko-KR" altLang="en-US" sz="1000" dirty="0"/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2532140" y="1774502"/>
                <a:ext cx="1944216" cy="973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smtClean="0"/>
                  <a:t>개봉 후 표면 상태</a:t>
                </a:r>
                <a:r>
                  <a:rPr lang="en-US" altLang="ko-KR" sz="1000" dirty="0" smtClean="0"/>
                  <a:t>, </a:t>
                </a:r>
                <a:r>
                  <a:rPr lang="ko-KR" altLang="en-US" sz="1000" dirty="0" err="1" smtClean="0"/>
                  <a:t>규격등</a:t>
                </a:r>
                <a:r>
                  <a:rPr lang="ko-KR" altLang="en-US" sz="1000" dirty="0" smtClean="0"/>
                  <a:t> 실물 확인 </a:t>
                </a:r>
                <a:r>
                  <a:rPr lang="en-US" altLang="ko-KR" sz="1000" dirty="0" smtClean="0"/>
                  <a:t>(Scratch)</a:t>
                </a:r>
                <a:endParaRPr lang="ko-KR" altLang="en-US" sz="1000" dirty="0"/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4717874" y="1772816"/>
                <a:ext cx="1944216" cy="97538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smtClean="0"/>
                  <a:t>뒤틀림</a:t>
                </a:r>
                <a:r>
                  <a:rPr lang="en-US" altLang="ko-KR" sz="1000" dirty="0" smtClean="0"/>
                  <a:t>,</a:t>
                </a:r>
                <a:r>
                  <a:rPr lang="ko-KR" altLang="en-US" sz="1000" dirty="0" smtClean="0"/>
                  <a:t> 꼬임 제거 작업</a:t>
                </a:r>
                <a:endParaRPr lang="en-US" altLang="ko-KR" sz="1000" dirty="0" smtClean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dirty="0" smtClean="0"/>
                  <a:t>(</a:t>
                </a:r>
                <a:r>
                  <a:rPr lang="ko-KR" altLang="en-US" sz="1000" dirty="0" smtClean="0"/>
                  <a:t>펼쳤을 時 원형 유지</a:t>
                </a:r>
                <a:r>
                  <a:rPr lang="en-US" altLang="ko-KR" sz="1000" dirty="0" smtClean="0"/>
                  <a:t>)</a:t>
                </a:r>
                <a:endParaRPr lang="ko-KR" altLang="en-US" sz="1000" dirty="0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6903608" y="1772817"/>
                <a:ext cx="1944216" cy="97538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dirty="0" smtClean="0"/>
                  <a:t>12&gt;6&gt;9&gt;3&gt;11&gt;5&gt;1&gt;7</a:t>
                </a:r>
                <a:r>
                  <a:rPr lang="ko-KR" altLang="en-US" sz="1000" dirty="0" smtClean="0"/>
                  <a:t>시 방향으로 삽입 후 평탄화 작업 실시</a:t>
                </a:r>
                <a:endParaRPr lang="ko-KR" altLang="en-US" sz="1000" dirty="0"/>
              </a:p>
            </p:txBody>
          </p:sp>
          <p:sp>
            <p:nvSpPr>
              <p:cNvPr id="65" name="오른쪽 화살표 64"/>
              <p:cNvSpPr/>
              <p:nvPr/>
            </p:nvSpPr>
            <p:spPr>
              <a:xfrm>
                <a:off x="2195736" y="2132856"/>
                <a:ext cx="432048" cy="288032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/>
              </a:p>
            </p:txBody>
          </p:sp>
          <p:sp>
            <p:nvSpPr>
              <p:cNvPr id="66" name="오른쪽 화살표 65"/>
              <p:cNvSpPr/>
              <p:nvPr/>
            </p:nvSpPr>
            <p:spPr>
              <a:xfrm>
                <a:off x="4381470" y="2152604"/>
                <a:ext cx="432048" cy="288032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/>
              </a:p>
            </p:txBody>
          </p:sp>
          <p:sp>
            <p:nvSpPr>
              <p:cNvPr id="67" name="오른쪽 화살표 66"/>
              <p:cNvSpPr/>
              <p:nvPr/>
            </p:nvSpPr>
            <p:spPr>
              <a:xfrm>
                <a:off x="6561422" y="2113217"/>
                <a:ext cx="432048" cy="288032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77431" y="1812527"/>
              <a:ext cx="1682165" cy="1260000"/>
              <a:chOff x="477431" y="1812527"/>
              <a:chExt cx="1682165" cy="1260000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31" y="1812527"/>
                <a:ext cx="1682165" cy="1260000"/>
              </a:xfrm>
              <a:prstGeom prst="rect">
                <a:avLst/>
              </a:prstGeom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841080" y="2446766"/>
                <a:ext cx="1005831" cy="353873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508" y="1810841"/>
              <a:ext cx="1680000" cy="1260000"/>
            </a:xfrm>
            <a:prstGeom prst="rect">
              <a:avLst/>
            </a:prstGeom>
          </p:spPr>
        </p:pic>
        <p:grpSp>
          <p:nvGrpSpPr>
            <p:cNvPr id="44" name="그룹 43"/>
            <p:cNvGrpSpPr/>
            <p:nvPr/>
          </p:nvGrpSpPr>
          <p:grpSpPr>
            <a:xfrm>
              <a:off x="4857420" y="1810841"/>
              <a:ext cx="1704002" cy="1263950"/>
              <a:chOff x="4857420" y="1810841"/>
              <a:chExt cx="1704002" cy="1263950"/>
            </a:xfrm>
          </p:grpSpPr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7420" y="1810841"/>
                <a:ext cx="961237" cy="720000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0185" y="2354791"/>
                <a:ext cx="961237" cy="720000"/>
              </a:xfrm>
              <a:prstGeom prst="rect">
                <a:avLst/>
              </a:prstGeom>
            </p:spPr>
          </p:pic>
          <p:sp>
            <p:nvSpPr>
              <p:cNvPr id="58" name="굽은 화살표 57"/>
              <p:cNvSpPr/>
              <p:nvPr/>
            </p:nvSpPr>
            <p:spPr>
              <a:xfrm rot="10800000" flipH="1">
                <a:off x="5220071" y="2559245"/>
                <a:ext cx="320965" cy="376613"/>
              </a:xfrm>
              <a:prstGeom prst="ben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241010" y="1628800"/>
              <a:ext cx="8723478" cy="3024336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7061054" y="1795091"/>
              <a:ext cx="1629324" cy="1275750"/>
              <a:chOff x="7061054" y="1795091"/>
              <a:chExt cx="1629324" cy="1275750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5716" y="1810841"/>
                <a:ext cx="1260000" cy="1260000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783956" y="1795091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①</a:t>
                </a:r>
                <a:endParaRPr lang="ko-KR" altLang="en-US" sz="12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798772" y="2867657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②</a:t>
                </a:r>
                <a:endParaRPr lang="ko-KR" altLang="en-US" sz="12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061054" y="2340959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③</a:t>
                </a:r>
                <a:endParaRPr lang="ko-KR" altLang="en-US" sz="12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536490" y="2341238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④</a:t>
                </a:r>
                <a:endParaRPr lang="ko-KR" altLang="en-US" sz="12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209768" y="1976941"/>
                <a:ext cx="2308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⑤</a:t>
                </a:r>
                <a:endParaRPr lang="ko-KR" altLang="en-US" sz="12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316959" y="1954977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⑦</a:t>
                </a:r>
                <a:endParaRPr lang="ko-KR" altLang="en-US" sz="12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351828" y="2680521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⑥</a:t>
                </a:r>
                <a:endParaRPr lang="ko-KR" altLang="en-US" sz="1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219707" y="2680674"/>
                <a:ext cx="153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200" dirty="0" smtClean="0"/>
                  <a:t>⑧</a:t>
                </a:r>
                <a:endParaRPr lang="ko-KR" altLang="en-US" sz="1200" dirty="0"/>
              </a:p>
            </p:txBody>
          </p:sp>
        </p:grpSp>
      </p:grpSp>
      <p:graphicFrame>
        <p:nvGraphicFramePr>
          <p:cNvPr id="5" name="개체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715914"/>
              </p:ext>
            </p:extLst>
          </p:nvPr>
        </p:nvGraphicFramePr>
        <p:xfrm>
          <a:off x="2089046" y="865610"/>
          <a:ext cx="914400" cy="60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프레젠테이션" showAsIcon="1" r:id="rId8" imgW="914400" imgH="771480" progId="PowerPoint.Show.12">
                  <p:embed/>
                </p:oleObj>
              </mc:Choice>
              <mc:Fallback>
                <p:oleObj name="프레젠테이션" showAsIcon="1" r:id="rId8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89046" y="865610"/>
                        <a:ext cx="914400" cy="602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직사각형 67"/>
          <p:cNvSpPr/>
          <p:nvPr/>
        </p:nvSpPr>
        <p:spPr>
          <a:xfrm>
            <a:off x="2274917" y="791902"/>
            <a:ext cx="496883" cy="586369"/>
          </a:xfrm>
          <a:prstGeom prst="rect">
            <a:avLst/>
          </a:prstGeom>
          <a:noFill/>
          <a:ln w="25400" cmpd="dbl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16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26590</TotalTime>
  <Words>6597</Words>
  <Application>Microsoft Office PowerPoint</Application>
  <PresentationFormat>화면 슬라이드 쇼(4:3)</PresentationFormat>
  <Paragraphs>1844</Paragraphs>
  <Slides>93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4" baseType="lpstr">
      <vt:lpstr>HY견고딕</vt:lpstr>
      <vt:lpstr>HY헤드라인M</vt:lpstr>
      <vt:lpstr>굴림</vt:lpstr>
      <vt:lpstr>나눔고딕</vt:lpstr>
      <vt:lpstr>맑은 고딕</vt:lpstr>
      <vt:lpstr>Arial</vt:lpstr>
      <vt:lpstr>Cambria Math</vt:lpstr>
      <vt:lpstr>Times New Roman</vt:lpstr>
      <vt:lpstr>Wingdings</vt:lpstr>
      <vt:lpstr>Office 테마</vt:lpstr>
      <vt:lpstr>프레젠테이션</vt:lpstr>
      <vt:lpstr>PowerPoint 프레젠테이션</vt:lpstr>
      <vt:lpstr>평가 SOP (Standard Operating Procedure)</vt:lpstr>
      <vt:lpstr>제정/개정 기록 </vt:lpstr>
      <vt:lpstr>평가 기간 &amp; 일정</vt:lpstr>
      <vt:lpstr>평가 SOP (Standard Operating Procedure)</vt:lpstr>
      <vt:lpstr>평가 SOP (Standard Operating Procedure)</vt:lpstr>
      <vt:lpstr>PowerPoint 프레젠테이션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평가 SOP (Standard Operating Procedure)</vt:lpstr>
      <vt:lpstr>설계 반영 항목</vt:lpstr>
      <vt:lpstr>검사 성적서 반영 항목</vt:lpstr>
      <vt:lpstr>장착 SOP (Standard Operating Procedure)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현수</dc:creator>
  <cp:lastModifiedBy>AutoBVT</cp:lastModifiedBy>
  <cp:revision>595</cp:revision>
  <cp:lastPrinted>2019-04-11T06:03:50Z</cp:lastPrinted>
  <dcterms:created xsi:type="dcterms:W3CDTF">2015-10-12T02:28:34Z</dcterms:created>
  <dcterms:modified xsi:type="dcterms:W3CDTF">2019-05-26T06:06:04Z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D:\업무폴더\모듈개발팀(공통)\부품평가기준서\19년 부품평가기준서_(Sample).pptx</vt:lpwstr>
  </property>
</Properties>
</file>